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 id="2147483683" r:id="rId4"/>
  </p:sldMasterIdLst>
  <p:notesMasterIdLst>
    <p:notesMasterId r:id="rId67"/>
  </p:notesMasterIdLst>
  <p:handoutMasterIdLst>
    <p:handoutMasterId r:id="rId68"/>
  </p:handoutMasterIdLst>
  <p:sldIdLst>
    <p:sldId id="375" r:id="rId5"/>
    <p:sldId id="370" r:id="rId6"/>
    <p:sldId id="300" r:id="rId7"/>
    <p:sldId id="264" r:id="rId8"/>
    <p:sldId id="263" r:id="rId9"/>
    <p:sldId id="382" r:id="rId10"/>
    <p:sldId id="267" r:id="rId11"/>
    <p:sldId id="1772" r:id="rId12"/>
    <p:sldId id="1580" r:id="rId13"/>
    <p:sldId id="514" r:id="rId14"/>
    <p:sldId id="396" r:id="rId15"/>
    <p:sldId id="376" r:id="rId16"/>
    <p:sldId id="419" r:id="rId17"/>
    <p:sldId id="1776" r:id="rId18"/>
    <p:sldId id="304" r:id="rId19"/>
    <p:sldId id="1773" r:id="rId20"/>
    <p:sldId id="398" r:id="rId21"/>
    <p:sldId id="399" r:id="rId22"/>
    <p:sldId id="401" r:id="rId23"/>
    <p:sldId id="400" r:id="rId24"/>
    <p:sldId id="388" r:id="rId25"/>
    <p:sldId id="289" r:id="rId26"/>
    <p:sldId id="313" r:id="rId27"/>
    <p:sldId id="287" r:id="rId28"/>
    <p:sldId id="308" r:id="rId29"/>
    <p:sldId id="383" r:id="rId30"/>
    <p:sldId id="1774" r:id="rId31"/>
    <p:sldId id="305" r:id="rId32"/>
    <p:sldId id="309" r:id="rId33"/>
    <p:sldId id="268" r:id="rId34"/>
    <p:sldId id="269" r:id="rId35"/>
    <p:sldId id="270" r:id="rId36"/>
    <p:sldId id="405" r:id="rId37"/>
    <p:sldId id="406" r:id="rId38"/>
    <p:sldId id="407" r:id="rId39"/>
    <p:sldId id="420" r:id="rId40"/>
    <p:sldId id="408" r:id="rId41"/>
    <p:sldId id="297" r:id="rId42"/>
    <p:sldId id="306" r:id="rId43"/>
    <p:sldId id="283" r:id="rId44"/>
    <p:sldId id="307" r:id="rId45"/>
    <p:sldId id="284" r:id="rId46"/>
    <p:sldId id="290" r:id="rId47"/>
    <p:sldId id="368" r:id="rId48"/>
    <p:sldId id="359" r:id="rId49"/>
    <p:sldId id="360" r:id="rId50"/>
    <p:sldId id="409" r:id="rId51"/>
    <p:sldId id="410" r:id="rId52"/>
    <p:sldId id="411" r:id="rId53"/>
    <p:sldId id="412" r:id="rId54"/>
    <p:sldId id="413" r:id="rId55"/>
    <p:sldId id="414" r:id="rId56"/>
    <p:sldId id="415" r:id="rId57"/>
    <p:sldId id="1775" r:id="rId58"/>
    <p:sldId id="417" r:id="rId59"/>
    <p:sldId id="418" r:id="rId60"/>
    <p:sldId id="362" r:id="rId61"/>
    <p:sldId id="363" r:id="rId62"/>
    <p:sldId id="372" r:id="rId63"/>
    <p:sldId id="373" r:id="rId64"/>
    <p:sldId id="369" r:id="rId65"/>
    <p:sldId id="31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ling, Mary" initials="RM" lastIdx="8" clrIdx="0">
    <p:extLst>
      <p:ext uri="{19B8F6BF-5375-455C-9EA6-DF929625EA0E}">
        <p15:presenceInfo xmlns:p15="http://schemas.microsoft.com/office/powerpoint/2012/main" userId="S-1-5-21-1605523419-404293322-1556899496-4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3" autoAdjust="0"/>
    <p:restoredTop sz="90296" autoAdjust="0"/>
  </p:normalViewPr>
  <p:slideViewPr>
    <p:cSldViewPr>
      <p:cViewPr varScale="1">
        <p:scale>
          <a:sx n="109" d="100"/>
          <a:sy n="109" d="100"/>
        </p:scale>
        <p:origin x="936" y="91"/>
      </p:cViewPr>
      <p:guideLst>
        <p:guide orient="horz" pos="2160"/>
        <p:guide pos="3840"/>
      </p:guideLst>
    </p:cSldViewPr>
  </p:slideViewPr>
  <p:notesTextViewPr>
    <p:cViewPr>
      <p:scale>
        <a:sx n="1" d="1"/>
        <a:sy n="1" d="1"/>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869E290E-62E9-401B-8E58-92809B5431CA}" type="presOf" srcId="{66E1EDF1-2EB7-459E-8091-27016D1870C1}" destId="{0EEC99C8-C340-4A62-A812-C11B99E1C066}"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0055DE1E-6098-4664-BF2C-384CF5455813}" type="presOf" srcId="{64BABE1A-DDF8-40EF-B898-62B87F62ECFB}" destId="{E7BA612C-0DFF-4E0D-9863-72C4FC77CD51}" srcOrd="0" destOrd="0" presId="urn:microsoft.com/office/officeart/2005/8/layout/bProcess3"/>
    <dgm:cxn modelId="{2AF13624-1D0D-45C5-A2DB-281DA26CF2BD}"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5E58962D-414E-40D1-9A79-8826E0AD9F70}" type="presOf" srcId="{BBC93FD5-E0F7-448F-8301-290E067812B3}" destId="{36272456-C252-41A7-99E0-BDB69FE4E2E7}" srcOrd="0"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1A9E096A-23EC-485E-B182-1C14AD66FA86}" srcId="{8D478842-DA01-4C34-B571-763F65EB5068}" destId="{BBC93FD5-E0F7-448F-8301-290E067812B3}" srcOrd="3" destOrd="0" parTransId="{CD40512B-5443-42D3-9B90-F00F599395CF}" sibTransId="{66E1EDF1-2EB7-459E-8091-27016D1870C1}"/>
    <dgm:cxn modelId="{F841524A-CC6D-419E-AA42-EF04975F2439}" type="presOf" srcId="{6353D2ED-FA6B-492B-B378-53803D80A393}" destId="{42887F2F-ACC9-4A69-97E2-DA44D2CDDF24}" srcOrd="0" destOrd="0" presId="urn:microsoft.com/office/officeart/2005/8/layout/bProcess3"/>
    <dgm:cxn modelId="{0125AA4F-ED45-45F8-A05B-8308008E31C4}" type="presOf" srcId="{CCF20A65-D00C-4C0A-8E9D-2CB9AB78E2B8}" destId="{9D07C2BF-A2B0-4DEA-A288-353F9876F75C}" srcOrd="0" destOrd="0" presId="urn:microsoft.com/office/officeart/2005/8/layout/bProcess3"/>
    <dgm:cxn modelId="{E933C17E-C77B-42B6-8242-6A699B6D07A0}" type="presOf" srcId="{8D478842-DA01-4C34-B571-763F65EB5068}" destId="{DA916111-A993-4CD8-845D-C21A7733AC77}" srcOrd="0" destOrd="0" presId="urn:microsoft.com/office/officeart/2005/8/layout/bProcess3"/>
    <dgm:cxn modelId="{2176AE86-CFC3-4492-A492-F420907E2375}"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C064A93-0743-4D42-967A-DAD62F2AD595}" type="presOf" srcId="{D3614A15-6590-47A1-8DC0-9A9DFB23E7CA}" destId="{2DB335CD-A8E4-4F12-BE34-50CA0D4BCA3E}" srcOrd="0" destOrd="0" presId="urn:microsoft.com/office/officeart/2005/8/layout/bProcess3"/>
    <dgm:cxn modelId="{3F52149A-2BAE-4EF5-A9B1-E426C6E7A770}" type="presOf" srcId="{D3614A15-6590-47A1-8DC0-9A9DFB23E7CA}" destId="{2961420C-AB52-439F-B654-341765D96639}" srcOrd="1" destOrd="0" presId="urn:microsoft.com/office/officeart/2005/8/layout/bProcess3"/>
    <dgm:cxn modelId="{13DE979D-3B46-4ABC-8B4E-68FB54988A0F}" type="presOf" srcId="{19E41FC6-8981-4F03-82F3-93BE32475CB1}" destId="{FA32125B-5640-4C19-814B-DF1A8B2B0B4B}" srcOrd="0" destOrd="0" presId="urn:microsoft.com/office/officeart/2005/8/layout/bProcess3"/>
    <dgm:cxn modelId="{7BC50BA9-56A6-4496-B7C0-D43FA6803FD3}" type="presOf" srcId="{A52E1F55-B5F8-4E77-8E32-AC6DBC35FD6E}" destId="{682E541B-EAC9-4D67-A5DE-890F89A57AC0}" srcOrd="0" destOrd="0" presId="urn:microsoft.com/office/officeart/2005/8/layout/bProcess3"/>
    <dgm:cxn modelId="{BFE784D0-142A-410A-B961-44269C28C15C}" type="presOf" srcId="{64BABE1A-DDF8-40EF-B898-62B87F62ECFB}" destId="{788AB986-541D-41E4-AFA3-797C1C03BBA2}" srcOrd="1" destOrd="0" presId="urn:microsoft.com/office/officeart/2005/8/layout/bProcess3"/>
    <dgm:cxn modelId="{BDEEB3E2-74E2-4005-A0A2-CA31D631DE47}" type="presOf" srcId="{A52E1F55-B5F8-4E77-8E32-AC6DBC35FD6E}" destId="{FAF88A6D-25B0-4AE8-8F22-F18B5450D311}" srcOrd="1" destOrd="0" presId="urn:microsoft.com/office/officeart/2005/8/layout/bProcess3"/>
    <dgm:cxn modelId="{B5284DEB-A9D4-489C-A2DF-36B7D0250CEA}" type="presOf" srcId="{CCF20A65-D00C-4C0A-8E9D-2CB9AB78E2B8}" destId="{DF2F1060-77D6-4024-840B-3A332E03AA1E}" srcOrd="1" destOrd="0" presId="urn:microsoft.com/office/officeart/2005/8/layout/bProcess3"/>
    <dgm:cxn modelId="{863AE1EC-FD89-40D2-BF1E-23F8F6A51C66}" type="presOf" srcId="{03239AA2-282E-438A-98B3-DA9CD9F78DD9}" destId="{E229F1D8-86DC-4F8C-8D5C-ADFB16F5A245}" srcOrd="0" destOrd="0" presId="urn:microsoft.com/office/officeart/2005/8/layout/bProcess3"/>
    <dgm:cxn modelId="{8F7B88F2-0957-4A5E-9BCF-A4C9DB8B2572}" type="presOf" srcId="{7728D0D9-6C30-4DAF-8B7C-27A487396BBC}" destId="{F06B2E81-E042-4D6E-B08C-9737C8E50B20}" srcOrd="0" destOrd="0" presId="urn:microsoft.com/office/officeart/2005/8/layout/bProcess3"/>
    <dgm:cxn modelId="{9A56500D-A639-4AFC-96BB-B30D6418C65B}" type="presParOf" srcId="{DA916111-A993-4CD8-845D-C21A7733AC77}" destId="{E229F1D8-86DC-4F8C-8D5C-ADFB16F5A245}" srcOrd="0" destOrd="0" presId="urn:microsoft.com/office/officeart/2005/8/layout/bProcess3"/>
    <dgm:cxn modelId="{A8CB3098-3E09-4D3E-A8EC-0E14A5CC376D}" type="presParOf" srcId="{DA916111-A993-4CD8-845D-C21A7733AC77}" destId="{E7BA612C-0DFF-4E0D-9863-72C4FC77CD51}" srcOrd="1" destOrd="0" presId="urn:microsoft.com/office/officeart/2005/8/layout/bProcess3"/>
    <dgm:cxn modelId="{391E915D-0A26-4897-995A-B12E521DBF28}" type="presParOf" srcId="{E7BA612C-0DFF-4E0D-9863-72C4FC77CD51}" destId="{788AB986-541D-41E4-AFA3-797C1C03BBA2}" srcOrd="0" destOrd="0" presId="urn:microsoft.com/office/officeart/2005/8/layout/bProcess3"/>
    <dgm:cxn modelId="{41B6E4D9-E7F7-4886-8AD8-4A06BE8BAC6B}" type="presParOf" srcId="{DA916111-A993-4CD8-845D-C21A7733AC77}" destId="{FA32125B-5640-4C19-814B-DF1A8B2B0B4B}" srcOrd="2" destOrd="0" presId="urn:microsoft.com/office/officeart/2005/8/layout/bProcess3"/>
    <dgm:cxn modelId="{F79C1859-DF45-4E39-B485-7A5FC536A37E}" type="presParOf" srcId="{DA916111-A993-4CD8-845D-C21A7733AC77}" destId="{9D07C2BF-A2B0-4DEA-A288-353F9876F75C}" srcOrd="3" destOrd="0" presId="urn:microsoft.com/office/officeart/2005/8/layout/bProcess3"/>
    <dgm:cxn modelId="{4C6AAC5C-D1D5-479D-BBBA-12AEC2FE4745}" type="presParOf" srcId="{9D07C2BF-A2B0-4DEA-A288-353F9876F75C}" destId="{DF2F1060-77D6-4024-840B-3A332E03AA1E}" srcOrd="0" destOrd="0" presId="urn:microsoft.com/office/officeart/2005/8/layout/bProcess3"/>
    <dgm:cxn modelId="{2DD4AA48-9E0A-443F-B5EE-3DB0DAF02EF4}" type="presParOf" srcId="{DA916111-A993-4CD8-845D-C21A7733AC77}" destId="{F06B2E81-E042-4D6E-B08C-9737C8E50B20}" srcOrd="4" destOrd="0" presId="urn:microsoft.com/office/officeart/2005/8/layout/bProcess3"/>
    <dgm:cxn modelId="{6E240C76-1CA3-4C56-B8C1-4AB5306C2532}" type="presParOf" srcId="{DA916111-A993-4CD8-845D-C21A7733AC77}" destId="{682E541B-EAC9-4D67-A5DE-890F89A57AC0}" srcOrd="5" destOrd="0" presId="urn:microsoft.com/office/officeart/2005/8/layout/bProcess3"/>
    <dgm:cxn modelId="{5CEE4737-F4AD-4A27-97E9-D8929FCAE93D}" type="presParOf" srcId="{682E541B-EAC9-4D67-A5DE-890F89A57AC0}" destId="{FAF88A6D-25B0-4AE8-8F22-F18B5450D311}" srcOrd="0" destOrd="0" presId="urn:microsoft.com/office/officeart/2005/8/layout/bProcess3"/>
    <dgm:cxn modelId="{5D88123A-5141-43DA-99B0-C42B6E7EA7C8}" type="presParOf" srcId="{DA916111-A993-4CD8-845D-C21A7733AC77}" destId="{36272456-C252-41A7-99E0-BDB69FE4E2E7}" srcOrd="6" destOrd="0" presId="urn:microsoft.com/office/officeart/2005/8/layout/bProcess3"/>
    <dgm:cxn modelId="{25446B2E-C605-4244-8BD5-F31993982097}" type="presParOf" srcId="{DA916111-A993-4CD8-845D-C21A7733AC77}" destId="{0EEC99C8-C340-4A62-A812-C11B99E1C066}" srcOrd="7" destOrd="0" presId="urn:microsoft.com/office/officeart/2005/8/layout/bProcess3"/>
    <dgm:cxn modelId="{348C7449-F1A1-475F-8A59-A1D38A6C95C8}" type="presParOf" srcId="{0EEC99C8-C340-4A62-A812-C11B99E1C066}" destId="{D2A0E2FD-ED6B-4CCB-9928-F69B05B2B6B2}" srcOrd="0" destOrd="0" presId="urn:microsoft.com/office/officeart/2005/8/layout/bProcess3"/>
    <dgm:cxn modelId="{5D3ED81A-1A36-4E74-9E17-B439094237C4}" type="presParOf" srcId="{DA916111-A993-4CD8-845D-C21A7733AC77}" destId="{67FA1D7F-A794-442F-B682-C8D03A41D2B5}" srcOrd="8" destOrd="0" presId="urn:microsoft.com/office/officeart/2005/8/layout/bProcess3"/>
    <dgm:cxn modelId="{CD131B81-104A-4BC4-8647-AB2A8C2AC5D7}" type="presParOf" srcId="{DA916111-A993-4CD8-845D-C21A7733AC77}" destId="{2DB335CD-A8E4-4F12-BE34-50CA0D4BCA3E}" srcOrd="9" destOrd="0" presId="urn:microsoft.com/office/officeart/2005/8/layout/bProcess3"/>
    <dgm:cxn modelId="{A54A87D7-5407-414C-94CF-BE16C8254101}" type="presParOf" srcId="{2DB335CD-A8E4-4F12-BE34-50CA0D4BCA3E}" destId="{2961420C-AB52-439F-B654-341765D96639}" srcOrd="0" destOrd="0" presId="urn:microsoft.com/office/officeart/2005/8/layout/bProcess3"/>
    <dgm:cxn modelId="{6CD61C27-0C32-40C4-9A80-F49B1ABC30EA}"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A1B2080E-55E9-4DDD-9F0D-62353AC0AFA2}" type="presOf" srcId="{A52E1F55-B5F8-4E77-8E32-AC6DBC35FD6E}" destId="{682E541B-EAC9-4D67-A5DE-890F89A57AC0}"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D35F041C-C27D-4BFD-9900-2E7FBA3E0E9D}" type="presOf" srcId="{6353D2ED-FA6B-492B-B378-53803D80A393}" destId="{42887F2F-ACC9-4A69-97E2-DA44D2CDDF24}" srcOrd="0" destOrd="0" presId="urn:microsoft.com/office/officeart/2005/8/layout/bProcess3"/>
    <dgm:cxn modelId="{A080BF27-E2CF-4EB9-B554-D3B3632917B5}" type="presOf" srcId="{A52E1F55-B5F8-4E77-8E32-AC6DBC35FD6E}" destId="{FAF88A6D-25B0-4AE8-8F22-F18B5450D311}"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6809852D-DD2A-4191-84DE-AA327EE8321A}" type="presOf" srcId="{64BABE1A-DDF8-40EF-B898-62B87F62ECFB}" destId="{E7BA612C-0DFF-4E0D-9863-72C4FC77CD51}" srcOrd="0" destOrd="0" presId="urn:microsoft.com/office/officeart/2005/8/layout/bProcess3"/>
    <dgm:cxn modelId="{BD5D3235-3F0C-42A7-9310-D4B5CFD5B862}" type="presOf" srcId="{BBC93FD5-E0F7-448F-8301-290E067812B3}" destId="{36272456-C252-41A7-99E0-BDB69FE4E2E7}" srcOrd="0" destOrd="0" presId="urn:microsoft.com/office/officeart/2005/8/layout/bProcess3"/>
    <dgm:cxn modelId="{0B4CF939-C0E2-4632-83D3-F51A92E8C782}" type="presOf" srcId="{64BABE1A-DDF8-40EF-B898-62B87F62ECFB}" destId="{788AB986-541D-41E4-AFA3-797C1C03BBA2}" srcOrd="1" destOrd="0" presId="urn:microsoft.com/office/officeart/2005/8/layout/bProcess3"/>
    <dgm:cxn modelId="{250AAF3A-DCEF-499F-BEBF-6A0B16D3BBBB}" type="presOf" srcId="{CCF20A65-D00C-4C0A-8E9D-2CB9AB78E2B8}" destId="{DF2F1060-77D6-4024-840B-3A332E03AA1E}" srcOrd="1"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F7819D44-D6EA-4984-AAAC-A21E6C39F0C1}" type="presOf" srcId="{D3614A15-6590-47A1-8DC0-9A9DFB23E7CA}" destId="{2DB335CD-A8E4-4F12-BE34-50CA0D4BCA3E}" srcOrd="0"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6C0EEF4A-F2BC-491C-8457-FCCCEBFA65CF}" type="presOf" srcId="{D3614A15-6590-47A1-8DC0-9A9DFB23E7CA}" destId="{2961420C-AB52-439F-B654-341765D96639}" srcOrd="1" destOrd="0" presId="urn:microsoft.com/office/officeart/2005/8/layout/bProcess3"/>
    <dgm:cxn modelId="{2059796B-24C9-4B6D-A265-29145B00D451}" type="presOf" srcId="{8D478842-DA01-4C34-B571-763F65EB5068}" destId="{DA916111-A993-4CD8-845D-C21A7733AC77}" srcOrd="0" destOrd="0" presId="urn:microsoft.com/office/officeart/2005/8/layout/bProcess3"/>
    <dgm:cxn modelId="{027C7675-A722-4F0A-9694-6AE5AAD470AB}" type="presOf" srcId="{19E41FC6-8981-4F03-82F3-93BE32475CB1}" destId="{FA32125B-5640-4C19-814B-DF1A8B2B0B4B}" srcOrd="0" destOrd="0" presId="urn:microsoft.com/office/officeart/2005/8/layout/bProcess3"/>
    <dgm:cxn modelId="{75BE8187-48C7-4986-9FD6-EF1625A9DC76}"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C96C149A-05D3-45C2-BC9C-0A78D9BD319F}" type="presOf" srcId="{03239AA2-282E-438A-98B3-DA9CD9F78DD9}" destId="{E229F1D8-86DC-4F8C-8D5C-ADFB16F5A245}" srcOrd="0" destOrd="0" presId="urn:microsoft.com/office/officeart/2005/8/layout/bProcess3"/>
    <dgm:cxn modelId="{B918889B-BCD8-4143-ABAF-3B8D481DAA02}" type="presOf" srcId="{7728D0D9-6C30-4DAF-8B7C-27A487396BBC}" destId="{F06B2E81-E042-4D6E-B08C-9737C8E50B20}" srcOrd="0" destOrd="0" presId="urn:microsoft.com/office/officeart/2005/8/layout/bProcess3"/>
    <dgm:cxn modelId="{64B459A6-5118-4FC1-8B41-56F8373EA7A5}" type="presOf" srcId="{66E1EDF1-2EB7-459E-8091-27016D1870C1}" destId="{0EEC99C8-C340-4A62-A812-C11B99E1C066}" srcOrd="0" destOrd="0" presId="urn:microsoft.com/office/officeart/2005/8/layout/bProcess3"/>
    <dgm:cxn modelId="{8DB0E6ED-8B4C-4830-9B52-1684025A638E}" type="presOf" srcId="{66E1EDF1-2EB7-459E-8091-27016D1870C1}" destId="{D2A0E2FD-ED6B-4CCB-9928-F69B05B2B6B2}" srcOrd="1" destOrd="0" presId="urn:microsoft.com/office/officeart/2005/8/layout/bProcess3"/>
    <dgm:cxn modelId="{D8F496FB-084E-4EE2-9FD9-DB976E8F59D7}" type="presOf" srcId="{CCF20A65-D00C-4C0A-8E9D-2CB9AB78E2B8}" destId="{9D07C2BF-A2B0-4DEA-A288-353F9876F75C}" srcOrd="0" destOrd="0" presId="urn:microsoft.com/office/officeart/2005/8/layout/bProcess3"/>
    <dgm:cxn modelId="{CD162494-D928-4D35-AD51-B1B00EDC386C}" type="presParOf" srcId="{DA916111-A993-4CD8-845D-C21A7733AC77}" destId="{E229F1D8-86DC-4F8C-8D5C-ADFB16F5A245}" srcOrd="0" destOrd="0" presId="urn:microsoft.com/office/officeart/2005/8/layout/bProcess3"/>
    <dgm:cxn modelId="{E481748F-775B-4A1E-A93C-8EBCC4DC2CB3}" type="presParOf" srcId="{DA916111-A993-4CD8-845D-C21A7733AC77}" destId="{E7BA612C-0DFF-4E0D-9863-72C4FC77CD51}" srcOrd="1" destOrd="0" presId="urn:microsoft.com/office/officeart/2005/8/layout/bProcess3"/>
    <dgm:cxn modelId="{2E682EEF-955D-4830-BDC4-C07794360B26}" type="presParOf" srcId="{E7BA612C-0DFF-4E0D-9863-72C4FC77CD51}" destId="{788AB986-541D-41E4-AFA3-797C1C03BBA2}" srcOrd="0" destOrd="0" presId="urn:microsoft.com/office/officeart/2005/8/layout/bProcess3"/>
    <dgm:cxn modelId="{D4B410E1-1DDB-460C-A894-3B1726C5866C}" type="presParOf" srcId="{DA916111-A993-4CD8-845D-C21A7733AC77}" destId="{FA32125B-5640-4C19-814B-DF1A8B2B0B4B}" srcOrd="2" destOrd="0" presId="urn:microsoft.com/office/officeart/2005/8/layout/bProcess3"/>
    <dgm:cxn modelId="{A67C10A0-1DC8-42AA-AE29-634EC9D317EC}" type="presParOf" srcId="{DA916111-A993-4CD8-845D-C21A7733AC77}" destId="{9D07C2BF-A2B0-4DEA-A288-353F9876F75C}" srcOrd="3" destOrd="0" presId="urn:microsoft.com/office/officeart/2005/8/layout/bProcess3"/>
    <dgm:cxn modelId="{389C38A8-4CB8-4DC0-86F8-6530750BF9E1}" type="presParOf" srcId="{9D07C2BF-A2B0-4DEA-A288-353F9876F75C}" destId="{DF2F1060-77D6-4024-840B-3A332E03AA1E}" srcOrd="0" destOrd="0" presId="urn:microsoft.com/office/officeart/2005/8/layout/bProcess3"/>
    <dgm:cxn modelId="{3E7F536B-6C7C-4577-8D33-459810BC9150}" type="presParOf" srcId="{DA916111-A993-4CD8-845D-C21A7733AC77}" destId="{F06B2E81-E042-4D6E-B08C-9737C8E50B20}" srcOrd="4" destOrd="0" presId="urn:microsoft.com/office/officeart/2005/8/layout/bProcess3"/>
    <dgm:cxn modelId="{A993A5ED-3547-43F8-92A8-5ED6125B13F7}" type="presParOf" srcId="{DA916111-A993-4CD8-845D-C21A7733AC77}" destId="{682E541B-EAC9-4D67-A5DE-890F89A57AC0}" srcOrd="5" destOrd="0" presId="urn:microsoft.com/office/officeart/2005/8/layout/bProcess3"/>
    <dgm:cxn modelId="{A72FC41F-A15C-42D0-A7AE-35200C019475}" type="presParOf" srcId="{682E541B-EAC9-4D67-A5DE-890F89A57AC0}" destId="{FAF88A6D-25B0-4AE8-8F22-F18B5450D311}" srcOrd="0" destOrd="0" presId="urn:microsoft.com/office/officeart/2005/8/layout/bProcess3"/>
    <dgm:cxn modelId="{E2A14078-67C1-48A9-99BB-568DF1261F43}" type="presParOf" srcId="{DA916111-A993-4CD8-845D-C21A7733AC77}" destId="{36272456-C252-41A7-99E0-BDB69FE4E2E7}" srcOrd="6" destOrd="0" presId="urn:microsoft.com/office/officeart/2005/8/layout/bProcess3"/>
    <dgm:cxn modelId="{C349217A-6040-4065-ABA0-2FF52668BC6B}" type="presParOf" srcId="{DA916111-A993-4CD8-845D-C21A7733AC77}" destId="{0EEC99C8-C340-4A62-A812-C11B99E1C066}" srcOrd="7" destOrd="0" presId="urn:microsoft.com/office/officeart/2005/8/layout/bProcess3"/>
    <dgm:cxn modelId="{4F32A4F0-AE15-4FA7-89D3-6592661A3DE0}" type="presParOf" srcId="{0EEC99C8-C340-4A62-A812-C11B99E1C066}" destId="{D2A0E2FD-ED6B-4CCB-9928-F69B05B2B6B2}" srcOrd="0" destOrd="0" presId="urn:microsoft.com/office/officeart/2005/8/layout/bProcess3"/>
    <dgm:cxn modelId="{1062FCA6-8F2F-4F28-A3D6-87D982F407A1}" type="presParOf" srcId="{DA916111-A993-4CD8-845D-C21A7733AC77}" destId="{67FA1D7F-A794-442F-B682-C8D03A41D2B5}" srcOrd="8" destOrd="0" presId="urn:microsoft.com/office/officeart/2005/8/layout/bProcess3"/>
    <dgm:cxn modelId="{ED084406-74FF-48C4-BD17-8D9B6663427E}" type="presParOf" srcId="{DA916111-A993-4CD8-845D-C21A7733AC77}" destId="{2DB335CD-A8E4-4F12-BE34-50CA0D4BCA3E}" srcOrd="9" destOrd="0" presId="urn:microsoft.com/office/officeart/2005/8/layout/bProcess3"/>
    <dgm:cxn modelId="{1247BFE2-3FD5-4F42-8848-FDAED0BB1B80}" type="presParOf" srcId="{2DB335CD-A8E4-4F12-BE34-50CA0D4BCA3E}" destId="{2961420C-AB52-439F-B654-341765D96639}" srcOrd="0" destOrd="0" presId="urn:microsoft.com/office/officeart/2005/8/layout/bProcess3"/>
    <dgm:cxn modelId="{16EEEFD5-D071-410C-8523-E7723DBD44B0}"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AF69E40C-2B51-4CDA-8EB7-4A147AF0B0BB}" type="presOf" srcId="{A52E1F55-B5F8-4E77-8E32-AC6DBC35FD6E}" destId="{FAF88A6D-25B0-4AE8-8F22-F18B5450D311}" srcOrd="1"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2CCD3B1A-5576-411C-A7A6-BE9509631919}" type="presOf" srcId="{64BABE1A-DDF8-40EF-B898-62B87F62ECFB}" destId="{788AB986-541D-41E4-AFA3-797C1C03BBA2}" srcOrd="1" destOrd="0" presId="urn:microsoft.com/office/officeart/2005/8/layout/bProcess3"/>
    <dgm:cxn modelId="{F04CA01C-D1D5-4658-9060-B44F4DFABBF3}" type="presOf" srcId="{6353D2ED-FA6B-492B-B378-53803D80A393}" destId="{42887F2F-ACC9-4A69-97E2-DA44D2CDDF24}" srcOrd="0" destOrd="0" presId="urn:microsoft.com/office/officeart/2005/8/layout/bProcess3"/>
    <dgm:cxn modelId="{91424821-3697-44A3-95D1-18BFE2FBFF95}" type="presOf" srcId="{D3614A15-6590-47A1-8DC0-9A9DFB23E7CA}" destId="{2961420C-AB52-439F-B654-341765D96639}" srcOrd="1" destOrd="0" presId="urn:microsoft.com/office/officeart/2005/8/layout/bProcess3"/>
    <dgm:cxn modelId="{11C85B28-10FB-40E3-B8CB-DEA1E3110334}" type="presOf" srcId="{8D478842-DA01-4C34-B571-763F65EB5068}" destId="{DA916111-A993-4CD8-845D-C21A7733AC77}" srcOrd="0"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46A8205B-BB09-4D3E-8B5E-53E45E424A66}" srcId="{8D478842-DA01-4C34-B571-763F65EB5068}" destId="{19E41FC6-8981-4F03-82F3-93BE32475CB1}" srcOrd="1" destOrd="0" parTransId="{4119E424-ABC5-4014-A9E8-E539D3FA9F74}" sibTransId="{CCF20A65-D00C-4C0A-8E9D-2CB9AB78E2B8}"/>
    <dgm:cxn modelId="{F44B985B-245D-456C-901E-722F20F6C99B}" type="presOf" srcId="{CCF20A65-D00C-4C0A-8E9D-2CB9AB78E2B8}" destId="{DF2F1060-77D6-4024-840B-3A332E03AA1E}" srcOrd="1"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6C26C84F-1AA6-41B8-B6FA-BCB765B48E28}" type="presOf" srcId="{A52E1F55-B5F8-4E77-8E32-AC6DBC35FD6E}" destId="{682E541B-EAC9-4D67-A5DE-890F89A57AC0}" srcOrd="0" destOrd="0" presId="urn:microsoft.com/office/officeart/2005/8/layout/bProcess3"/>
    <dgm:cxn modelId="{9EBAEB73-AA82-41FD-A9DD-51847DCB4905}" type="presOf" srcId="{19E41FC6-8981-4F03-82F3-93BE32475CB1}" destId="{FA32125B-5640-4C19-814B-DF1A8B2B0B4B}"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8E9DF395-61D4-43A5-AB5F-39E824A3902B}" type="presOf" srcId="{03239AA2-282E-438A-98B3-DA9CD9F78DD9}" destId="{E229F1D8-86DC-4F8C-8D5C-ADFB16F5A245}" srcOrd="0" destOrd="0" presId="urn:microsoft.com/office/officeart/2005/8/layout/bProcess3"/>
    <dgm:cxn modelId="{827E68A4-1E5C-4A76-AC03-74C3B3F9835B}" type="presOf" srcId="{BBC93FD5-E0F7-448F-8301-290E067812B3}" destId="{36272456-C252-41A7-99E0-BDB69FE4E2E7}" srcOrd="0" destOrd="0" presId="urn:microsoft.com/office/officeart/2005/8/layout/bProcess3"/>
    <dgm:cxn modelId="{CE6923BA-2CE5-44A6-ADD6-2478C5227845}" type="presOf" srcId="{66E1EDF1-2EB7-459E-8091-27016D1870C1}" destId="{0EEC99C8-C340-4A62-A812-C11B99E1C066}" srcOrd="0" destOrd="0" presId="urn:microsoft.com/office/officeart/2005/8/layout/bProcess3"/>
    <dgm:cxn modelId="{9A1E77BF-DC33-480F-984C-D5B283BD3F7F}" type="presOf" srcId="{66E1EDF1-2EB7-459E-8091-27016D1870C1}" destId="{D2A0E2FD-ED6B-4CCB-9928-F69B05B2B6B2}" srcOrd="1" destOrd="0" presId="urn:microsoft.com/office/officeart/2005/8/layout/bProcess3"/>
    <dgm:cxn modelId="{87D65DCA-67BC-41C0-9B71-AC8AEB2AE6DA}" type="presOf" srcId="{64BABE1A-DDF8-40EF-B898-62B87F62ECFB}" destId="{E7BA612C-0DFF-4E0D-9863-72C4FC77CD51}" srcOrd="0" destOrd="0" presId="urn:microsoft.com/office/officeart/2005/8/layout/bProcess3"/>
    <dgm:cxn modelId="{BE11DFCB-0BFB-4BAA-91B1-DECB0A388F83}" type="presOf" srcId="{D3614A15-6590-47A1-8DC0-9A9DFB23E7CA}" destId="{2DB335CD-A8E4-4F12-BE34-50CA0D4BCA3E}" srcOrd="0" destOrd="0" presId="urn:microsoft.com/office/officeart/2005/8/layout/bProcess3"/>
    <dgm:cxn modelId="{145081D4-E522-4AF1-8500-3AD878E3A2E0}" type="presOf" srcId="{7728D0D9-6C30-4DAF-8B7C-27A487396BBC}" destId="{F06B2E81-E042-4D6E-B08C-9737C8E50B20}" srcOrd="0" destOrd="0" presId="urn:microsoft.com/office/officeart/2005/8/layout/bProcess3"/>
    <dgm:cxn modelId="{5D9A59EA-1D40-4E8A-B9A8-587A7A629A5F}" type="presOf" srcId="{E53397E3-FEB2-4C50-9BDC-D870B88F8328}" destId="{67FA1D7F-A794-442F-B682-C8D03A41D2B5}" srcOrd="0" destOrd="0" presId="urn:microsoft.com/office/officeart/2005/8/layout/bProcess3"/>
    <dgm:cxn modelId="{4C8DC1EE-286B-4A6A-9B70-3452FE3635EB}" type="presOf" srcId="{CCF20A65-D00C-4C0A-8E9D-2CB9AB78E2B8}" destId="{9D07C2BF-A2B0-4DEA-A288-353F9876F75C}" srcOrd="0" destOrd="0" presId="urn:microsoft.com/office/officeart/2005/8/layout/bProcess3"/>
    <dgm:cxn modelId="{314993B0-43C0-41B7-8EFD-DB31817D03BD}" type="presParOf" srcId="{DA916111-A993-4CD8-845D-C21A7733AC77}" destId="{E229F1D8-86DC-4F8C-8D5C-ADFB16F5A245}" srcOrd="0" destOrd="0" presId="urn:microsoft.com/office/officeart/2005/8/layout/bProcess3"/>
    <dgm:cxn modelId="{11DFF90E-2F19-4D41-8FE9-E6E0007C8F1F}" type="presParOf" srcId="{DA916111-A993-4CD8-845D-C21A7733AC77}" destId="{E7BA612C-0DFF-4E0D-9863-72C4FC77CD51}" srcOrd="1" destOrd="0" presId="urn:microsoft.com/office/officeart/2005/8/layout/bProcess3"/>
    <dgm:cxn modelId="{2B29D067-5B38-4B47-B111-7EBBD13DE554}" type="presParOf" srcId="{E7BA612C-0DFF-4E0D-9863-72C4FC77CD51}" destId="{788AB986-541D-41E4-AFA3-797C1C03BBA2}" srcOrd="0" destOrd="0" presId="urn:microsoft.com/office/officeart/2005/8/layout/bProcess3"/>
    <dgm:cxn modelId="{1008B97F-34EA-401E-957E-2E31429D3866}" type="presParOf" srcId="{DA916111-A993-4CD8-845D-C21A7733AC77}" destId="{FA32125B-5640-4C19-814B-DF1A8B2B0B4B}" srcOrd="2" destOrd="0" presId="urn:microsoft.com/office/officeart/2005/8/layout/bProcess3"/>
    <dgm:cxn modelId="{7ED2CF4B-53F1-49CE-A41C-0BB38771D391}" type="presParOf" srcId="{DA916111-A993-4CD8-845D-C21A7733AC77}" destId="{9D07C2BF-A2B0-4DEA-A288-353F9876F75C}" srcOrd="3" destOrd="0" presId="urn:microsoft.com/office/officeart/2005/8/layout/bProcess3"/>
    <dgm:cxn modelId="{512310C2-EEEB-4939-839D-23508CF6A0C1}" type="presParOf" srcId="{9D07C2BF-A2B0-4DEA-A288-353F9876F75C}" destId="{DF2F1060-77D6-4024-840B-3A332E03AA1E}" srcOrd="0" destOrd="0" presId="urn:microsoft.com/office/officeart/2005/8/layout/bProcess3"/>
    <dgm:cxn modelId="{F2AFD718-B663-4A53-9720-FFDA36B80186}" type="presParOf" srcId="{DA916111-A993-4CD8-845D-C21A7733AC77}" destId="{F06B2E81-E042-4D6E-B08C-9737C8E50B20}" srcOrd="4" destOrd="0" presId="urn:microsoft.com/office/officeart/2005/8/layout/bProcess3"/>
    <dgm:cxn modelId="{8DED8B10-DD25-4FDF-99BA-C3B69BF2A337}" type="presParOf" srcId="{DA916111-A993-4CD8-845D-C21A7733AC77}" destId="{682E541B-EAC9-4D67-A5DE-890F89A57AC0}" srcOrd="5" destOrd="0" presId="urn:microsoft.com/office/officeart/2005/8/layout/bProcess3"/>
    <dgm:cxn modelId="{56C9D9E6-72FB-4356-8EFA-B6757AA7B43D}" type="presParOf" srcId="{682E541B-EAC9-4D67-A5DE-890F89A57AC0}" destId="{FAF88A6D-25B0-4AE8-8F22-F18B5450D311}" srcOrd="0" destOrd="0" presId="urn:microsoft.com/office/officeart/2005/8/layout/bProcess3"/>
    <dgm:cxn modelId="{42C78070-4366-40BA-9B55-BF349DC224F1}" type="presParOf" srcId="{DA916111-A993-4CD8-845D-C21A7733AC77}" destId="{36272456-C252-41A7-99E0-BDB69FE4E2E7}" srcOrd="6" destOrd="0" presId="urn:microsoft.com/office/officeart/2005/8/layout/bProcess3"/>
    <dgm:cxn modelId="{FAC9F547-2CC4-491A-B02E-9F7C7CDEB436}" type="presParOf" srcId="{DA916111-A993-4CD8-845D-C21A7733AC77}" destId="{0EEC99C8-C340-4A62-A812-C11B99E1C066}" srcOrd="7" destOrd="0" presId="urn:microsoft.com/office/officeart/2005/8/layout/bProcess3"/>
    <dgm:cxn modelId="{7A0421E5-2169-4CDE-B9B6-B55CBD53F09A}" type="presParOf" srcId="{0EEC99C8-C340-4A62-A812-C11B99E1C066}" destId="{D2A0E2FD-ED6B-4CCB-9928-F69B05B2B6B2}" srcOrd="0" destOrd="0" presId="urn:microsoft.com/office/officeart/2005/8/layout/bProcess3"/>
    <dgm:cxn modelId="{01B61CE0-CED8-4172-9E53-00DAA9480AAC}" type="presParOf" srcId="{DA916111-A993-4CD8-845D-C21A7733AC77}" destId="{67FA1D7F-A794-442F-B682-C8D03A41D2B5}" srcOrd="8" destOrd="0" presId="urn:microsoft.com/office/officeart/2005/8/layout/bProcess3"/>
    <dgm:cxn modelId="{E7BF736B-CE7C-468D-92A9-CA842702300C}" type="presParOf" srcId="{DA916111-A993-4CD8-845D-C21A7733AC77}" destId="{2DB335CD-A8E4-4F12-BE34-50CA0D4BCA3E}" srcOrd="9" destOrd="0" presId="urn:microsoft.com/office/officeart/2005/8/layout/bProcess3"/>
    <dgm:cxn modelId="{AE7EEE2E-8E9B-46AB-A459-D35866B9F3D1}" type="presParOf" srcId="{2DB335CD-A8E4-4F12-BE34-50CA0D4BCA3E}" destId="{2961420C-AB52-439F-B654-341765D96639}" srcOrd="0" destOrd="0" presId="urn:microsoft.com/office/officeart/2005/8/layout/bProcess3"/>
    <dgm:cxn modelId="{3AA63FFD-089E-40D2-A3EF-B790D117E7A6}"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5DEE700F-D9AD-40F9-A346-5AAC777EB0B4}" type="presOf" srcId="{64BABE1A-DDF8-40EF-B898-62B87F62ECFB}" destId="{E7BA612C-0DFF-4E0D-9863-72C4FC77CD51}"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9B8CF112-684E-4F8E-9D0C-A7683F306446}"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46A8205B-BB09-4D3E-8B5E-53E45E424A66}" srcId="{8D478842-DA01-4C34-B571-763F65EB5068}" destId="{19E41FC6-8981-4F03-82F3-93BE32475CB1}" srcOrd="1" destOrd="0" parTransId="{4119E424-ABC5-4014-A9E8-E539D3FA9F74}" sibTransId="{CCF20A65-D00C-4C0A-8E9D-2CB9AB78E2B8}"/>
    <dgm:cxn modelId="{2325DA61-47EB-49D3-91A4-EA9EF1BD609F}" type="presOf" srcId="{8D478842-DA01-4C34-B571-763F65EB5068}" destId="{DA916111-A993-4CD8-845D-C21A7733AC77}" srcOrd="0" destOrd="0" presId="urn:microsoft.com/office/officeart/2005/8/layout/bProcess3"/>
    <dgm:cxn modelId="{83DA6544-742A-4292-902F-06DA1704D3D3}" type="presOf" srcId="{D3614A15-6590-47A1-8DC0-9A9DFB23E7CA}" destId="{2961420C-AB52-439F-B654-341765D96639}" srcOrd="1"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998B4A6B-E9F9-41AC-A96C-C7F5DC9822B8}" type="presOf" srcId="{D3614A15-6590-47A1-8DC0-9A9DFB23E7CA}" destId="{2DB335CD-A8E4-4F12-BE34-50CA0D4BCA3E}" srcOrd="0" destOrd="0" presId="urn:microsoft.com/office/officeart/2005/8/layout/bProcess3"/>
    <dgm:cxn modelId="{71CD024D-AC45-41CF-A4C5-BCB655BEBA90}" type="presOf" srcId="{7728D0D9-6C30-4DAF-8B7C-27A487396BBC}" destId="{F06B2E81-E042-4D6E-B08C-9737C8E50B20}" srcOrd="0" destOrd="0" presId="urn:microsoft.com/office/officeart/2005/8/layout/bProcess3"/>
    <dgm:cxn modelId="{A1CFA654-F669-48D6-9B70-5A810CBB90DA}" type="presOf" srcId="{A52E1F55-B5F8-4E77-8E32-AC6DBC35FD6E}" destId="{682E541B-EAC9-4D67-A5DE-890F89A57AC0}" srcOrd="0" destOrd="0" presId="urn:microsoft.com/office/officeart/2005/8/layout/bProcess3"/>
    <dgm:cxn modelId="{B0C67080-5BDB-4993-8D2B-ACBCBDA6D9A4}" type="presOf" srcId="{66E1EDF1-2EB7-459E-8091-27016D1870C1}" destId="{0EEC99C8-C340-4A62-A812-C11B99E1C066}" srcOrd="0" destOrd="0" presId="urn:microsoft.com/office/officeart/2005/8/layout/bProcess3"/>
    <dgm:cxn modelId="{0A517681-08AF-4D1B-ABA2-7154ED10E111}"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F18AD89-E9FD-4061-98DA-9F1D38A7E713}" type="presOf" srcId="{CCF20A65-D00C-4C0A-8E9D-2CB9AB78E2B8}" destId="{9D07C2BF-A2B0-4DEA-A288-353F9876F75C}" srcOrd="0" destOrd="0" presId="urn:microsoft.com/office/officeart/2005/8/layout/bProcess3"/>
    <dgm:cxn modelId="{A4CABD91-0068-4F9E-B5BC-D7D7C2F1E18A}" type="presOf" srcId="{A52E1F55-B5F8-4E77-8E32-AC6DBC35FD6E}" destId="{FAF88A6D-25B0-4AE8-8F22-F18B5450D311}" srcOrd="1" destOrd="0" presId="urn:microsoft.com/office/officeart/2005/8/layout/bProcess3"/>
    <dgm:cxn modelId="{83077BB9-1B20-4660-9F7C-93FFFFD1FCA5}" type="presOf" srcId="{19E41FC6-8981-4F03-82F3-93BE32475CB1}" destId="{FA32125B-5640-4C19-814B-DF1A8B2B0B4B}" srcOrd="0" destOrd="0" presId="urn:microsoft.com/office/officeart/2005/8/layout/bProcess3"/>
    <dgm:cxn modelId="{6D0F6EBC-B83C-4883-BFC1-E85EDE4EC6BC}" type="presOf" srcId="{64BABE1A-DDF8-40EF-B898-62B87F62ECFB}" destId="{788AB986-541D-41E4-AFA3-797C1C03BBA2}" srcOrd="1" destOrd="0" presId="urn:microsoft.com/office/officeart/2005/8/layout/bProcess3"/>
    <dgm:cxn modelId="{8E9A25DC-67DA-4C7A-A768-50C3A7250E3D}" type="presOf" srcId="{6353D2ED-FA6B-492B-B378-53803D80A393}" destId="{42887F2F-ACC9-4A69-97E2-DA44D2CDDF24}" srcOrd="0" destOrd="0" presId="urn:microsoft.com/office/officeart/2005/8/layout/bProcess3"/>
    <dgm:cxn modelId="{D9764CDD-CC96-4EAA-8F86-1218B9B2947D}" type="presOf" srcId="{03239AA2-282E-438A-98B3-DA9CD9F78DD9}" destId="{E229F1D8-86DC-4F8C-8D5C-ADFB16F5A245}" srcOrd="0" destOrd="0" presId="urn:microsoft.com/office/officeart/2005/8/layout/bProcess3"/>
    <dgm:cxn modelId="{CDA5DBF7-1393-46FB-8F98-5179EA728D65}" type="presOf" srcId="{CCF20A65-D00C-4C0A-8E9D-2CB9AB78E2B8}" destId="{DF2F1060-77D6-4024-840B-3A332E03AA1E}" srcOrd="1" destOrd="0" presId="urn:microsoft.com/office/officeart/2005/8/layout/bProcess3"/>
    <dgm:cxn modelId="{E9DFB3FE-6631-438C-8C7E-D5D171B17203}" type="presOf" srcId="{BBC93FD5-E0F7-448F-8301-290E067812B3}" destId="{36272456-C252-41A7-99E0-BDB69FE4E2E7}" srcOrd="0" destOrd="0" presId="urn:microsoft.com/office/officeart/2005/8/layout/bProcess3"/>
    <dgm:cxn modelId="{90A0ECC3-E151-4F34-B012-E97EC0884CD4}" type="presParOf" srcId="{DA916111-A993-4CD8-845D-C21A7733AC77}" destId="{E229F1D8-86DC-4F8C-8D5C-ADFB16F5A245}" srcOrd="0" destOrd="0" presId="urn:microsoft.com/office/officeart/2005/8/layout/bProcess3"/>
    <dgm:cxn modelId="{4EA7CAE9-3D1C-472D-878E-E876CC3A710A}" type="presParOf" srcId="{DA916111-A993-4CD8-845D-C21A7733AC77}" destId="{E7BA612C-0DFF-4E0D-9863-72C4FC77CD51}" srcOrd="1" destOrd="0" presId="urn:microsoft.com/office/officeart/2005/8/layout/bProcess3"/>
    <dgm:cxn modelId="{BDF4F3BB-FA7B-45C5-85C0-27A072C7E43B}" type="presParOf" srcId="{E7BA612C-0DFF-4E0D-9863-72C4FC77CD51}" destId="{788AB986-541D-41E4-AFA3-797C1C03BBA2}" srcOrd="0" destOrd="0" presId="urn:microsoft.com/office/officeart/2005/8/layout/bProcess3"/>
    <dgm:cxn modelId="{648C7159-6EF5-4837-949A-1DEE052856A0}" type="presParOf" srcId="{DA916111-A993-4CD8-845D-C21A7733AC77}" destId="{FA32125B-5640-4C19-814B-DF1A8B2B0B4B}" srcOrd="2" destOrd="0" presId="urn:microsoft.com/office/officeart/2005/8/layout/bProcess3"/>
    <dgm:cxn modelId="{216E0A6C-386F-4C0F-9864-8C4890AC7312}" type="presParOf" srcId="{DA916111-A993-4CD8-845D-C21A7733AC77}" destId="{9D07C2BF-A2B0-4DEA-A288-353F9876F75C}" srcOrd="3" destOrd="0" presId="urn:microsoft.com/office/officeart/2005/8/layout/bProcess3"/>
    <dgm:cxn modelId="{D6790161-344D-4C8C-8DCF-9D7C1B433FB5}" type="presParOf" srcId="{9D07C2BF-A2B0-4DEA-A288-353F9876F75C}" destId="{DF2F1060-77D6-4024-840B-3A332E03AA1E}" srcOrd="0" destOrd="0" presId="urn:microsoft.com/office/officeart/2005/8/layout/bProcess3"/>
    <dgm:cxn modelId="{4C4AD799-5016-4C40-A1A1-6BB897EBC2E7}" type="presParOf" srcId="{DA916111-A993-4CD8-845D-C21A7733AC77}" destId="{F06B2E81-E042-4D6E-B08C-9737C8E50B20}" srcOrd="4" destOrd="0" presId="urn:microsoft.com/office/officeart/2005/8/layout/bProcess3"/>
    <dgm:cxn modelId="{F790B24A-5955-41F7-831B-2CCC44472D4A}" type="presParOf" srcId="{DA916111-A993-4CD8-845D-C21A7733AC77}" destId="{682E541B-EAC9-4D67-A5DE-890F89A57AC0}" srcOrd="5" destOrd="0" presId="urn:microsoft.com/office/officeart/2005/8/layout/bProcess3"/>
    <dgm:cxn modelId="{5B9BEE4D-EC61-44F4-816C-0BD48F31B4BF}" type="presParOf" srcId="{682E541B-EAC9-4D67-A5DE-890F89A57AC0}" destId="{FAF88A6D-25B0-4AE8-8F22-F18B5450D311}" srcOrd="0" destOrd="0" presId="urn:microsoft.com/office/officeart/2005/8/layout/bProcess3"/>
    <dgm:cxn modelId="{74E43ED5-BA6A-4DE4-9D2A-ED7C8AAEAE72}" type="presParOf" srcId="{DA916111-A993-4CD8-845D-C21A7733AC77}" destId="{36272456-C252-41A7-99E0-BDB69FE4E2E7}" srcOrd="6" destOrd="0" presId="urn:microsoft.com/office/officeart/2005/8/layout/bProcess3"/>
    <dgm:cxn modelId="{4B92328C-2314-4DD0-93E7-BC1B05866FB6}" type="presParOf" srcId="{DA916111-A993-4CD8-845D-C21A7733AC77}" destId="{0EEC99C8-C340-4A62-A812-C11B99E1C066}" srcOrd="7" destOrd="0" presId="urn:microsoft.com/office/officeart/2005/8/layout/bProcess3"/>
    <dgm:cxn modelId="{6AC4F96B-2CC5-42CA-A98C-CE74CFFBDFFD}" type="presParOf" srcId="{0EEC99C8-C340-4A62-A812-C11B99E1C066}" destId="{D2A0E2FD-ED6B-4CCB-9928-F69B05B2B6B2}" srcOrd="0" destOrd="0" presId="urn:microsoft.com/office/officeart/2005/8/layout/bProcess3"/>
    <dgm:cxn modelId="{0E0F9060-35B7-46CF-BDA7-A37A880EA340}" type="presParOf" srcId="{DA916111-A993-4CD8-845D-C21A7733AC77}" destId="{67FA1D7F-A794-442F-B682-C8D03A41D2B5}" srcOrd="8" destOrd="0" presId="urn:microsoft.com/office/officeart/2005/8/layout/bProcess3"/>
    <dgm:cxn modelId="{E756147C-511B-4A9F-9F4E-DCE605BABA19}" type="presParOf" srcId="{DA916111-A993-4CD8-845D-C21A7733AC77}" destId="{2DB335CD-A8E4-4F12-BE34-50CA0D4BCA3E}" srcOrd="9" destOrd="0" presId="urn:microsoft.com/office/officeart/2005/8/layout/bProcess3"/>
    <dgm:cxn modelId="{49CD7B4C-42E1-4FDD-B1E0-A556E5F13E28}" type="presParOf" srcId="{2DB335CD-A8E4-4F12-BE34-50CA0D4BCA3E}" destId="{2961420C-AB52-439F-B654-341765D96639}" srcOrd="0" destOrd="0" presId="urn:microsoft.com/office/officeart/2005/8/layout/bProcess3"/>
    <dgm:cxn modelId="{7BDFC3F7-C183-4E19-A672-EF99590ADCEB}"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A5A0C4-C924-43F9-8466-5A1F89D61F50}" type="datetimeFigureOut">
              <a:rPr lang="en-US" smtClean="0"/>
              <a:t>6/17/2021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33E9C-9DC4-4BC4-B241-9736A9265F50}" type="slidenum">
              <a:rPr lang="en-US" smtClean="0"/>
              <a:t>‹#›</a:t>
            </a:fld>
            <a:endParaRPr lang="en-US"/>
          </a:p>
        </p:txBody>
      </p:sp>
    </p:spTree>
    <p:extLst>
      <p:ext uri="{BB962C8B-B14F-4D97-AF65-F5344CB8AC3E}">
        <p14:creationId xmlns:p14="http://schemas.microsoft.com/office/powerpoint/2010/main" val="186735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C2185-26EA-4CC7-8357-54DD79017EF2}" type="datetimeFigureOut">
              <a:rPr lang="en-US" smtClean="0"/>
              <a:t>6/17/2021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4E1D6-FE58-4C65-9EC4-2A9A154F96CC}" type="slidenum">
              <a:rPr lang="en-US" smtClean="0"/>
              <a:t>‹#›</a:t>
            </a:fld>
            <a:endParaRPr lang="en-US"/>
          </a:p>
        </p:txBody>
      </p:sp>
    </p:spTree>
    <p:extLst>
      <p:ext uri="{BB962C8B-B14F-4D97-AF65-F5344CB8AC3E}">
        <p14:creationId xmlns:p14="http://schemas.microsoft.com/office/powerpoint/2010/main" val="343519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5</a:t>
            </a:fld>
            <a:endParaRPr lang="en-US"/>
          </a:p>
        </p:txBody>
      </p:sp>
    </p:spTree>
    <p:extLst>
      <p:ext uri="{BB962C8B-B14F-4D97-AF65-F5344CB8AC3E}">
        <p14:creationId xmlns:p14="http://schemas.microsoft.com/office/powerpoint/2010/main" val="397140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20</a:t>
            </a:fld>
            <a:endParaRPr lang="en-US"/>
          </a:p>
        </p:txBody>
      </p:sp>
    </p:spTree>
    <p:extLst>
      <p:ext uri="{BB962C8B-B14F-4D97-AF65-F5344CB8AC3E}">
        <p14:creationId xmlns:p14="http://schemas.microsoft.com/office/powerpoint/2010/main" val="262148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25</a:t>
            </a:fld>
            <a:endParaRPr lang="en-US"/>
          </a:p>
        </p:txBody>
      </p:sp>
    </p:spTree>
    <p:extLst>
      <p:ext uri="{BB962C8B-B14F-4D97-AF65-F5344CB8AC3E}">
        <p14:creationId xmlns:p14="http://schemas.microsoft.com/office/powerpoint/2010/main" val="115995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27</a:t>
            </a:fld>
            <a:endParaRPr lang="en-US"/>
          </a:p>
        </p:txBody>
      </p:sp>
    </p:spTree>
    <p:extLst>
      <p:ext uri="{BB962C8B-B14F-4D97-AF65-F5344CB8AC3E}">
        <p14:creationId xmlns:p14="http://schemas.microsoft.com/office/powerpoint/2010/main" val="91147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54</a:t>
            </a:fld>
            <a:endParaRPr lang="en-US"/>
          </a:p>
        </p:txBody>
      </p:sp>
    </p:spTree>
    <p:extLst>
      <p:ext uri="{BB962C8B-B14F-4D97-AF65-F5344CB8AC3E}">
        <p14:creationId xmlns:p14="http://schemas.microsoft.com/office/powerpoint/2010/main" val="395096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Supplemental Figure S3. </a:t>
            </a:r>
            <a:r>
              <a:rPr lang="en-US" sz="1200" b="1" i="1" kern="1200" dirty="0">
                <a:solidFill>
                  <a:schemeClr val="tx1"/>
                </a:solidFill>
                <a:effectLst/>
                <a:latin typeface="+mn-lt"/>
                <a:ea typeface="+mn-ea"/>
                <a:cs typeface="+mn-cs"/>
              </a:rPr>
              <a:t>HLA-B*57:01</a:t>
            </a:r>
            <a:r>
              <a:rPr lang="en-US" sz="1200" b="1" kern="1200" dirty="0">
                <a:solidFill>
                  <a:schemeClr val="tx1"/>
                </a:solidFill>
                <a:effectLst/>
                <a:latin typeface="+mn-lt"/>
                <a:ea typeface="+mn-ea"/>
                <a:cs typeface="+mn-cs"/>
              </a:rPr>
              <a:t> Pharmacogenetic Test Result:  Clinical Implementation Workflow for EHR</a:t>
            </a:r>
          </a:p>
          <a:p>
            <a:pPr fontAlgn="base"/>
            <a:r>
              <a:rPr lang="en-US" sz="1200" kern="1200" baseline="30000" dirty="0" err="1">
                <a:solidFill>
                  <a:schemeClr val="tx1"/>
                </a:solidFill>
                <a:effectLst/>
                <a:latin typeface="+mn-lt"/>
                <a:ea typeface="+mn-ea"/>
                <a:cs typeface="+mn-cs"/>
              </a:rPr>
              <a:t>a</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diplotype</a:t>
            </a:r>
            <a:r>
              <a:rPr lang="en-US" sz="1200" kern="1200" dirty="0">
                <a:solidFill>
                  <a:schemeClr val="tx1"/>
                </a:solidFill>
                <a:effectLst/>
                <a:latin typeface="+mn-lt"/>
                <a:ea typeface="+mn-ea"/>
                <a:cs typeface="+mn-cs"/>
              </a:rPr>
              <a:t>/phenotype specific example</a:t>
            </a:r>
          </a:p>
          <a:p>
            <a:pPr fontAlgn="base"/>
            <a:r>
              <a:rPr lang="en-US" sz="1200" kern="1200" baseline="30000" dirty="0" err="1">
                <a:solidFill>
                  <a:schemeClr val="tx1"/>
                </a:solidFill>
                <a:effectLst/>
                <a:latin typeface="+mn-lt"/>
                <a:ea typeface="+mn-ea"/>
                <a:cs typeface="+mn-cs"/>
              </a:rPr>
              <a:t>b</a:t>
            </a:r>
            <a:r>
              <a:rPr lang="en-US" sz="1200" kern="1200" dirty="0" err="1">
                <a:solidFill>
                  <a:schemeClr val="tx1"/>
                </a:solidFill>
                <a:effectLst/>
                <a:latin typeface="+mn-lt"/>
                <a:ea typeface="+mn-ea"/>
                <a:cs typeface="+mn-cs"/>
              </a:rPr>
              <a:t>"Priority</a:t>
            </a:r>
            <a:r>
              <a:rPr lang="en-US" sz="1200" kern="1200" dirty="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a:solidFill>
                  <a:schemeClr val="tx1"/>
                </a:solidFill>
                <a:effectLst/>
                <a:latin typeface="+mn-lt"/>
                <a:ea typeface="+mn-ea"/>
                <a:cs typeface="+mn-cs"/>
              </a:rPr>
              <a:t>c</a:t>
            </a:r>
            <a:r>
              <a:rPr lang="en-US" sz="1200" kern="1200" dirty="0" err="1">
                <a:solidFill>
                  <a:schemeClr val="tx1"/>
                </a:solidFill>
                <a:effectLst/>
                <a:latin typeface="+mn-lt"/>
                <a:ea typeface="+mn-ea"/>
                <a:cs typeface="+mn-cs"/>
              </a:rPr>
              <a:t>Documentation</a:t>
            </a:r>
            <a:r>
              <a:rPr lang="en-US" sz="1200" kern="1200" dirty="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genotype/phenotype-specific summaries.</a:t>
            </a:r>
          </a:p>
          <a:p>
            <a:r>
              <a:rPr lang="en-US" sz="1200" kern="1200" baseline="30000" dirty="0" err="1">
                <a:solidFill>
                  <a:schemeClr val="tx1"/>
                </a:solidFill>
                <a:effectLst/>
                <a:latin typeface="+mn-lt"/>
                <a:ea typeface="+mn-ea"/>
                <a:cs typeface="+mn-cs"/>
              </a:rPr>
              <a:t>d</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supplement section “Other Considerations” for discussion regarding use of abacavir in </a:t>
            </a:r>
            <a:r>
              <a:rPr lang="en-US" sz="1200" i="1" kern="1200" dirty="0">
                <a:solidFill>
                  <a:schemeClr val="tx1"/>
                </a:solidFill>
                <a:effectLst/>
                <a:latin typeface="+mn-lt"/>
                <a:ea typeface="+mn-ea"/>
                <a:cs typeface="+mn-cs"/>
              </a:rPr>
              <a:t>HLA-B*57:01</a:t>
            </a:r>
            <a:r>
              <a:rPr lang="en-US" sz="1200" kern="1200" dirty="0">
                <a:solidFill>
                  <a:schemeClr val="tx1"/>
                </a:solidFill>
                <a:effectLst/>
                <a:latin typeface="+mn-lt"/>
                <a:ea typeface="+mn-ea"/>
                <a:cs typeface="+mn-cs"/>
              </a:rPr>
              <a:t> positive patient.</a:t>
            </a:r>
          </a:p>
          <a:p>
            <a:endParaRPr lang="en-US" dirty="0"/>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Supplemental Figure S3. </a:t>
            </a:r>
            <a:r>
              <a:rPr lang="en-US" sz="1200" b="1" i="1" kern="1200" dirty="0">
                <a:solidFill>
                  <a:schemeClr val="tx1"/>
                </a:solidFill>
                <a:effectLst/>
                <a:latin typeface="+mn-lt"/>
                <a:ea typeface="+mn-ea"/>
                <a:cs typeface="+mn-cs"/>
              </a:rPr>
              <a:t>HLA-B*57:01</a:t>
            </a:r>
            <a:r>
              <a:rPr lang="en-US" sz="1200" b="1" kern="1200" dirty="0">
                <a:solidFill>
                  <a:schemeClr val="tx1"/>
                </a:solidFill>
                <a:effectLst/>
                <a:latin typeface="+mn-lt"/>
                <a:ea typeface="+mn-ea"/>
                <a:cs typeface="+mn-cs"/>
              </a:rPr>
              <a:t> Pharmacogenetic Test Result:  Clinical Implementation Workflow for EHR</a:t>
            </a:r>
          </a:p>
          <a:p>
            <a:pPr fontAlgn="base"/>
            <a:r>
              <a:rPr lang="en-US" sz="1200" kern="1200" baseline="30000" dirty="0" err="1">
                <a:solidFill>
                  <a:schemeClr val="tx1"/>
                </a:solidFill>
                <a:effectLst/>
                <a:latin typeface="+mn-lt"/>
                <a:ea typeface="+mn-ea"/>
                <a:cs typeface="+mn-cs"/>
              </a:rPr>
              <a:t>a</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diplotype</a:t>
            </a:r>
            <a:r>
              <a:rPr lang="en-US" sz="1200" kern="1200" dirty="0">
                <a:solidFill>
                  <a:schemeClr val="tx1"/>
                </a:solidFill>
                <a:effectLst/>
                <a:latin typeface="+mn-lt"/>
                <a:ea typeface="+mn-ea"/>
                <a:cs typeface="+mn-cs"/>
              </a:rPr>
              <a:t>/phenotype specific example</a:t>
            </a:r>
          </a:p>
          <a:p>
            <a:pPr fontAlgn="base"/>
            <a:r>
              <a:rPr lang="en-US" sz="1200" kern="1200" baseline="30000" dirty="0" err="1">
                <a:solidFill>
                  <a:schemeClr val="tx1"/>
                </a:solidFill>
                <a:effectLst/>
                <a:latin typeface="+mn-lt"/>
                <a:ea typeface="+mn-ea"/>
                <a:cs typeface="+mn-cs"/>
              </a:rPr>
              <a:t>b</a:t>
            </a:r>
            <a:r>
              <a:rPr lang="en-US" sz="1200" kern="1200" dirty="0" err="1">
                <a:solidFill>
                  <a:schemeClr val="tx1"/>
                </a:solidFill>
                <a:effectLst/>
                <a:latin typeface="+mn-lt"/>
                <a:ea typeface="+mn-ea"/>
                <a:cs typeface="+mn-cs"/>
              </a:rPr>
              <a:t>"Priority</a:t>
            </a:r>
            <a:r>
              <a:rPr lang="en-US" sz="1200" kern="1200" dirty="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a:solidFill>
                  <a:schemeClr val="tx1"/>
                </a:solidFill>
                <a:effectLst/>
                <a:latin typeface="+mn-lt"/>
                <a:ea typeface="+mn-ea"/>
                <a:cs typeface="+mn-cs"/>
              </a:rPr>
              <a:t>c</a:t>
            </a:r>
            <a:r>
              <a:rPr lang="en-US" sz="1200" kern="1200" dirty="0" err="1">
                <a:solidFill>
                  <a:schemeClr val="tx1"/>
                </a:solidFill>
                <a:effectLst/>
                <a:latin typeface="+mn-lt"/>
                <a:ea typeface="+mn-ea"/>
                <a:cs typeface="+mn-cs"/>
              </a:rPr>
              <a:t>Documentation</a:t>
            </a:r>
            <a:r>
              <a:rPr lang="en-US" sz="1200" kern="1200" dirty="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genotype/phenotype-specific summaries.</a:t>
            </a:r>
          </a:p>
          <a:p>
            <a:r>
              <a:rPr lang="en-US" sz="1200" kern="1200" baseline="30000" dirty="0" err="1">
                <a:solidFill>
                  <a:schemeClr val="tx1"/>
                </a:solidFill>
                <a:effectLst/>
                <a:latin typeface="+mn-lt"/>
                <a:ea typeface="+mn-ea"/>
                <a:cs typeface="+mn-cs"/>
              </a:rPr>
              <a:t>d</a:t>
            </a:r>
            <a:r>
              <a:rPr lang="en-US" sz="1200" kern="1200" dirty="0" err="1">
                <a:solidFill>
                  <a:schemeClr val="tx1"/>
                </a:solidFill>
                <a:effectLst/>
                <a:latin typeface="+mn-lt"/>
                <a:ea typeface="+mn-ea"/>
                <a:cs typeface="+mn-cs"/>
              </a:rPr>
              <a:t>See</a:t>
            </a:r>
            <a:r>
              <a:rPr lang="en-US" sz="1200" kern="1200">
                <a:solidFill>
                  <a:schemeClr val="tx1"/>
                </a:solidFill>
                <a:effectLst/>
                <a:latin typeface="+mn-lt"/>
                <a:ea typeface="+mn-ea"/>
                <a:cs typeface="+mn-cs"/>
              </a:rPr>
              <a:t> supplement section “Other Considerations” for discussion regarding use of abacavir in </a:t>
            </a:r>
            <a:r>
              <a:rPr lang="en-US" sz="1200" i="1" kern="1200">
                <a:solidFill>
                  <a:schemeClr val="tx1"/>
                </a:solidFill>
                <a:effectLst/>
                <a:latin typeface="+mn-lt"/>
                <a:ea typeface="+mn-ea"/>
                <a:cs typeface="+mn-cs"/>
              </a:rPr>
              <a:t>HLA-B*57:01</a:t>
            </a:r>
            <a:r>
              <a:rPr lang="en-US" sz="1200" kern="1200">
                <a:solidFill>
                  <a:schemeClr val="tx1"/>
                </a:solidFill>
                <a:effectLst/>
                <a:latin typeface="+mn-lt"/>
                <a:ea typeface="+mn-ea"/>
                <a:cs typeface="+mn-cs"/>
              </a:rPr>
              <a:t> positive patient.</a:t>
            </a:r>
          </a:p>
          <a:p>
            <a:endParaRPr lang="en-US"/>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62</a:t>
            </a:fld>
            <a:endParaRPr lang="en-US"/>
          </a:p>
        </p:txBody>
      </p:sp>
    </p:spTree>
    <p:extLst>
      <p:ext uri="{BB962C8B-B14F-4D97-AF65-F5344CB8AC3E}">
        <p14:creationId xmlns:p14="http://schemas.microsoft.com/office/powerpoint/2010/main" val="250437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to update this slide closer</a:t>
            </a:r>
            <a:r>
              <a:rPr lang="en-US" baseline="0" dirty="0"/>
              <a:t> to the meeting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4E1D6-FE58-4C65-9EC4-2A9A154F96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81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9</a:t>
            </a:fld>
            <a:endParaRPr lang="en-US"/>
          </a:p>
        </p:txBody>
      </p:sp>
    </p:spTree>
    <p:extLst>
      <p:ext uri="{BB962C8B-B14F-4D97-AF65-F5344CB8AC3E}">
        <p14:creationId xmlns:p14="http://schemas.microsoft.com/office/powerpoint/2010/main" val="22355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in 2013</a:t>
            </a:r>
          </a:p>
          <a:p>
            <a:r>
              <a:rPr lang="en-US" dirty="0"/>
              <a:t>42 institutions </a:t>
            </a:r>
          </a:p>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10</a:t>
            </a:fld>
            <a:endParaRPr lang="en-US" dirty="0"/>
          </a:p>
        </p:txBody>
      </p:sp>
    </p:spTree>
    <p:extLst>
      <p:ext uri="{BB962C8B-B14F-4D97-AF65-F5344CB8AC3E}">
        <p14:creationId xmlns:p14="http://schemas.microsoft.com/office/powerpoint/2010/main" val="409591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12</a:t>
            </a:fld>
            <a:endParaRPr lang="en-US"/>
          </a:p>
        </p:txBody>
      </p:sp>
    </p:spTree>
    <p:extLst>
      <p:ext uri="{BB962C8B-B14F-4D97-AF65-F5344CB8AC3E}">
        <p14:creationId xmlns:p14="http://schemas.microsoft.com/office/powerpoint/2010/main" val="323372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16</a:t>
            </a:fld>
            <a:endParaRPr lang="en-US"/>
          </a:p>
        </p:txBody>
      </p:sp>
    </p:spTree>
    <p:extLst>
      <p:ext uri="{BB962C8B-B14F-4D97-AF65-F5344CB8AC3E}">
        <p14:creationId xmlns:p14="http://schemas.microsoft.com/office/powerpoint/2010/main" val="264588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17</a:t>
            </a:fld>
            <a:endParaRPr lang="en-US"/>
          </a:p>
        </p:txBody>
      </p:sp>
    </p:spTree>
    <p:extLst>
      <p:ext uri="{BB962C8B-B14F-4D97-AF65-F5344CB8AC3E}">
        <p14:creationId xmlns:p14="http://schemas.microsoft.com/office/powerpoint/2010/main" val="406319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18</a:t>
            </a:fld>
            <a:endParaRPr lang="en-US"/>
          </a:p>
        </p:txBody>
      </p:sp>
    </p:spTree>
    <p:extLst>
      <p:ext uri="{BB962C8B-B14F-4D97-AF65-F5344CB8AC3E}">
        <p14:creationId xmlns:p14="http://schemas.microsoft.com/office/powerpoint/2010/main" val="137045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19</a:t>
            </a:fld>
            <a:endParaRPr lang="en-US"/>
          </a:p>
        </p:txBody>
      </p:sp>
    </p:spTree>
    <p:extLst>
      <p:ext uri="{BB962C8B-B14F-4D97-AF65-F5344CB8AC3E}">
        <p14:creationId xmlns:p14="http://schemas.microsoft.com/office/powerpoint/2010/main" val="224924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64525A-9684-4809-BCE7-3EEBB1E84B9E}"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300761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1775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82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FE4643-1568-47AF-98CD-7D6A0E26ACE8}" type="datetimeFigureOut">
              <a:rPr lang="en-US">
                <a:solidFill>
                  <a:prstClr val="black">
                    <a:tint val="75000"/>
                  </a:prstClr>
                </a:solidFill>
              </a:rPr>
              <a:pPr>
                <a:def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32A3FA-7F3C-4CD2-8D23-D66F12871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23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C2F6B7-EE99-483B-B7F9-ED12E69545AC}" type="datetimeFigureOut">
              <a:rPr lang="en-US">
                <a:solidFill>
                  <a:prstClr val="black">
                    <a:tint val="75000"/>
                  </a:prstClr>
                </a:solidFill>
              </a:rPr>
              <a:pPr>
                <a:def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74FF81-6C9A-4A87-87D6-81A1910A3D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44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F7BD0F-C402-4C2B-B074-3CC68D69BF31}" type="datetimeFigureOut">
              <a:rPr lang="en-US">
                <a:solidFill>
                  <a:prstClr val="black">
                    <a:tint val="75000"/>
                  </a:prstClr>
                </a:solidFill>
              </a:rPr>
              <a:pPr>
                <a:def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EBDE3A-FFBA-4B18-9D57-511521A11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196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997EAF-1EE4-4CB7-B618-45875DD08BD6}" type="datetimeFigureOut">
              <a:rPr lang="en-US">
                <a:solidFill>
                  <a:prstClr val="black">
                    <a:tint val="75000"/>
                  </a:prstClr>
                </a:solidFill>
              </a:rPr>
              <a:pPr>
                <a:defRPr/>
              </a:pPr>
              <a:t>6/17/2021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F8284F-73A3-4ADD-BF19-CD8DADD67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89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656C572-B779-413E-B464-5A08DC9567CC}" type="datetimeFigureOut">
              <a:rPr lang="en-US">
                <a:solidFill>
                  <a:prstClr val="black">
                    <a:tint val="75000"/>
                  </a:prstClr>
                </a:solidFill>
              </a:rPr>
              <a:pPr>
                <a:defRPr/>
              </a:pPr>
              <a:t>6/17/2021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098E32-02DF-4316-862C-C5B913EDF1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9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891F5F-2EA3-403C-B91B-0CB7860843B8}" type="datetimeFigureOut">
              <a:rPr lang="en-US">
                <a:solidFill>
                  <a:prstClr val="black">
                    <a:tint val="75000"/>
                  </a:prstClr>
                </a:solidFill>
              </a:rPr>
              <a:pPr>
                <a:defRPr/>
              </a:pPr>
              <a:t>6/17/2021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0E6A701-4003-4811-B6A4-EB8AF55DD8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057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DD0E4-F1AE-4B44-86F5-56DC8AD0452E}" type="datetimeFigureOut">
              <a:rPr lang="en-US">
                <a:solidFill>
                  <a:prstClr val="black">
                    <a:tint val="75000"/>
                  </a:prstClr>
                </a:solidFill>
              </a:rPr>
              <a:pPr>
                <a:defRPr/>
              </a:pPr>
              <a:t>6/17/2021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63701F-9BEE-4DD0-9013-F10F8CF5FE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5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6F23E8-8C94-426E-884A-27BDE5352E0A}" type="datetimeFigureOut">
              <a:rPr lang="en-US">
                <a:solidFill>
                  <a:prstClr val="black">
                    <a:tint val="75000"/>
                  </a:prstClr>
                </a:solidFill>
              </a:rPr>
              <a:pPr>
                <a:defRPr/>
              </a:pPr>
              <a:t>6/17/2021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597C7-DE5B-483B-8C4C-309078218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456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4720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6BDFE4-692B-4FA7-8CF9-EEEC3F28A537}" type="datetimeFigureOut">
              <a:rPr lang="en-US">
                <a:solidFill>
                  <a:prstClr val="black">
                    <a:tint val="75000"/>
                  </a:prstClr>
                </a:solidFill>
              </a:rPr>
              <a:pPr>
                <a:defRPr/>
              </a:pPr>
              <a:t>6/17/2021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F350E-A893-4925-9BDA-0C0F8F8D8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950C11-DD39-4D23-999F-FF346C2F9AF8}" type="datetimeFigureOut">
              <a:rPr lang="en-US">
                <a:solidFill>
                  <a:prstClr val="black">
                    <a:tint val="75000"/>
                  </a:prstClr>
                </a:solidFill>
              </a:rPr>
              <a:pPr>
                <a:def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F7C755-6355-4B42-A888-12BECC37A8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28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7F39BB-36F6-43F3-9C8E-4D67981E79E3}" type="datetimeFigureOut">
              <a:rPr lang="en-US">
                <a:solidFill>
                  <a:prstClr val="black">
                    <a:tint val="75000"/>
                  </a:prstClr>
                </a:solidFill>
              </a:rPr>
              <a:pPr>
                <a:def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4F658A-0B6D-4431-8C20-EA65579F60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13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3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364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112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80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791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12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97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64525A-9684-4809-BCE7-3EEBB1E84B9E}"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01744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830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03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852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544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060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2991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6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4370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847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89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64525A-9684-4809-BCE7-3EEBB1E84B9E}"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553461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6803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873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865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19108F-6A42-4FCE-830D-9DBF9A62FEFB}" type="datetimeFigureOut">
              <a:rPr lang="en-US" smtClean="0"/>
              <a:pPr/>
              <a:t>6/17/2021</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7138596-AE6E-45CC-8D31-540CD4F6DACA}" type="slidenum">
              <a:rPr lang="en-US" smtClean="0"/>
              <a:pPr/>
              <a:t>‹#›</a:t>
            </a:fld>
            <a:endParaRPr lang="en-US" dirty="0"/>
          </a:p>
        </p:txBody>
      </p:sp>
    </p:spTree>
    <p:extLst>
      <p:ext uri="{BB962C8B-B14F-4D97-AF65-F5344CB8AC3E}">
        <p14:creationId xmlns:p14="http://schemas.microsoft.com/office/powerpoint/2010/main" val="272356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64525A-9684-4809-BCE7-3EEBB1E84B9E}"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16374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4525A-9684-4809-BCE7-3EEBB1E84B9E}"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878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4525A-9684-4809-BCE7-3EEBB1E84B9E}" type="datetimeFigureOut">
              <a:rPr lang="en-US" smtClean="0"/>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58415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07749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66847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4525A-9684-4809-BCE7-3EEBB1E84B9E}" type="datetimeFigureOut">
              <a:rPr lang="en-US" smtClean="0"/>
              <a:t>6/17/2021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EF49-9AC6-4015-A553-316DAA8AA450}" type="slidenum">
              <a:rPr lang="en-US" smtClean="0"/>
              <a:t>‹#›</a:t>
            </a:fld>
            <a:endParaRPr lang="en-US"/>
          </a:p>
        </p:txBody>
      </p:sp>
    </p:spTree>
    <p:extLst>
      <p:ext uri="{BB962C8B-B14F-4D97-AF65-F5344CB8AC3E}">
        <p14:creationId xmlns:p14="http://schemas.microsoft.com/office/powerpoint/2010/main" val="42397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56A016-EA23-44A2-BE1A-3A56AE16F869}" type="datetimeFigureOut">
              <a:rPr lang="en-US">
                <a:solidFill>
                  <a:prstClr val="black">
                    <a:tint val="75000"/>
                  </a:prstClr>
                </a:solidFill>
              </a:rPr>
              <a:pPr>
                <a:defRPr/>
              </a:pPr>
              <a:t>6/17/2021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18DB5D-5AF0-4514-971A-5500140AC5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06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4"/>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5" name="Freeform 14"/>
          <p:cNvSpPr/>
          <p:nvPr/>
        </p:nvSpPr>
        <p:spPr>
          <a:xfrm>
            <a:off x="0" y="7620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1" name="Freeform 10"/>
          <p:cNvSpPr/>
          <p:nvPr/>
        </p:nvSpPr>
        <p:spPr>
          <a:xfrm>
            <a:off x="0" y="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26" name="Rectangle 2"/>
          <p:cNvSpPr>
            <a:spLocks noGrp="1" noChangeArrowheads="1"/>
          </p:cNvSpPr>
          <p:nvPr>
            <p:ph type="title"/>
          </p:nvPr>
        </p:nvSpPr>
        <p:spPr bwMode="auto">
          <a:xfrm>
            <a:off x="1168400" y="1371600"/>
            <a:ext cx="9855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2819400"/>
            <a:ext cx="109728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6" descr="stj_logo_4_ppt_rev.wmf"/>
          <p:cNvPicPr>
            <a:picLocks noChangeAspect="1"/>
          </p:cNvPicPr>
          <p:nvPr/>
        </p:nvPicPr>
        <p:blipFill>
          <a:blip r:embed="rId12"/>
          <a:srcRect/>
          <a:stretch>
            <a:fillRect/>
          </a:stretch>
        </p:blipFill>
        <p:spPr bwMode="auto">
          <a:xfrm>
            <a:off x="508001" y="76201"/>
            <a:ext cx="1208617"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3"/>
          <a:stretch>
            <a:fillRect/>
          </a:stretch>
        </p:blipFill>
        <p:spPr>
          <a:xfrm>
            <a:off x="8128001" y="6477001"/>
            <a:ext cx="3646727" cy="243923"/>
          </a:xfrm>
          <a:prstGeom prst="rect">
            <a:avLst/>
          </a:prstGeom>
        </p:spPr>
      </p:pic>
    </p:spTree>
    <p:extLst>
      <p:ext uri="{BB962C8B-B14F-4D97-AF65-F5344CB8AC3E}">
        <p14:creationId xmlns:p14="http://schemas.microsoft.com/office/powerpoint/2010/main" val="627439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4"/>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0" y="7620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reeform 10"/>
          <p:cNvSpPr/>
          <p:nvPr/>
        </p:nvSpPr>
        <p:spPr>
          <a:xfrm>
            <a:off x="0" y="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6" name="Rectangle 2"/>
          <p:cNvSpPr>
            <a:spLocks noGrp="1" noChangeArrowheads="1"/>
          </p:cNvSpPr>
          <p:nvPr>
            <p:ph type="title"/>
          </p:nvPr>
        </p:nvSpPr>
        <p:spPr bwMode="auto">
          <a:xfrm>
            <a:off x="2302276" y="392081"/>
            <a:ext cx="9855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295400"/>
            <a:ext cx="10972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6" descr="stj_logo_4_ppt_rev.wmf"/>
          <p:cNvPicPr>
            <a:picLocks noChangeAspect="1"/>
          </p:cNvPicPr>
          <p:nvPr/>
        </p:nvPicPr>
        <p:blipFill>
          <a:blip r:embed="rId13" cstate="print"/>
          <a:srcRect/>
          <a:stretch>
            <a:fillRect/>
          </a:stretch>
        </p:blipFill>
        <p:spPr bwMode="auto">
          <a:xfrm>
            <a:off x="508001" y="76201"/>
            <a:ext cx="1208617"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4" cstate="print"/>
          <a:stretch>
            <a:fillRect/>
          </a:stretch>
        </p:blipFill>
        <p:spPr>
          <a:xfrm>
            <a:off x="8128001" y="6477001"/>
            <a:ext cx="3646727" cy="243923"/>
          </a:xfrm>
          <a:prstGeom prst="rect">
            <a:avLst/>
          </a:prstGeom>
        </p:spPr>
      </p:pic>
    </p:spTree>
    <p:extLst>
      <p:ext uri="{BB962C8B-B14F-4D97-AF65-F5344CB8AC3E}">
        <p14:creationId xmlns:p14="http://schemas.microsoft.com/office/powerpoint/2010/main" val="8279581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cpicpgx.org/guidelines/" TargetMode="Externa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harmgkb.org/page/cyp2c19RefMaterials" TargetMode="External"/><Relationship Id="rId9" Type="http://schemas.microsoft.com/office/2007/relationships/diagramDrawing" Target="../diagrams/drawing1.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cpicpgx.org/guidelines/" TargetMode="External"/><Relationship Id="rId7"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pharmgkb.org/page/cyp2c19RefMaterials" TargetMode="External"/><Relationship Id="rId9" Type="http://schemas.microsoft.com/office/2007/relationships/diagramDrawing" Target="../diagrams/drawing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cpicpgx.org/guidelines/" TargetMode="External"/><Relationship Id="rId7" Type="http://schemas.openxmlformats.org/officeDocument/2006/relationships/diagramQuickStyle" Target="../diagrams/quickStyle3.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pharmgkb.org/page/cyp2c19RefMaterials" TargetMode="External"/><Relationship Id="rId9" Type="http://schemas.microsoft.com/office/2007/relationships/diagramDrawing" Target="../diagrams/drawing3.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cpicpgx.org/guidelines/" TargetMode="External"/><Relationship Id="rId7" Type="http://schemas.openxmlformats.org/officeDocument/2006/relationships/diagramQuickStyle" Target="../diagrams/quickStyle4.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harmgkb.org/page/cyp2c19RefMaterials" TargetMode="External"/><Relationship Id="rId9" Type="http://schemas.microsoft.com/office/2007/relationships/diagramDrawing" Target="../diagrams/drawing4.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95401"/>
            <a:ext cx="7772400" cy="1470025"/>
          </a:xfrm>
        </p:spPr>
        <p:txBody>
          <a:bodyPr>
            <a:normAutofit fontScale="90000"/>
          </a:bodyPr>
          <a:lstStyle/>
          <a:p>
            <a:r>
              <a:rPr lang="en-US" b="1" dirty="0"/>
              <a:t>The Clinical Pharmacogenetics Implementation Consortium: Incorporating Pharmacogenetics into Clinical Practice and the EHR</a:t>
            </a:r>
            <a:endParaRPr lang="en-US" dirty="0"/>
          </a:p>
        </p:txBody>
      </p:sp>
      <p:pic>
        <p:nvPicPr>
          <p:cNvPr id="1026"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76675"/>
            <a:ext cx="6629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8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2248" y="1798321"/>
            <a:ext cx="8229600" cy="4525963"/>
          </a:xfrm>
        </p:spPr>
        <p:txBody>
          <a:bodyPr>
            <a:normAutofit lnSpcReduction="10000"/>
          </a:bodyPr>
          <a:lstStyle/>
          <a:p>
            <a:r>
              <a:rPr lang="en-US" dirty="0"/>
              <a:t>As of June 2021:</a:t>
            </a:r>
          </a:p>
          <a:p>
            <a:pPr lvl="1"/>
            <a:r>
              <a:rPr lang="en-US" sz="3200" dirty="0"/>
              <a:t>&gt;400 Members </a:t>
            </a:r>
          </a:p>
          <a:p>
            <a:pPr lvl="2"/>
            <a:r>
              <a:rPr lang="en-US" sz="2800" dirty="0"/>
              <a:t>Clinicians and scientists</a:t>
            </a:r>
          </a:p>
          <a:p>
            <a:pPr lvl="2"/>
            <a:r>
              <a:rPr lang="en-US" sz="2800" dirty="0"/>
              <a:t>&gt; 260 institutions </a:t>
            </a:r>
          </a:p>
          <a:p>
            <a:pPr lvl="2"/>
            <a:r>
              <a:rPr lang="en-US" sz="2800" dirty="0"/>
              <a:t>35 countries</a:t>
            </a:r>
          </a:p>
          <a:p>
            <a:pPr lvl="1"/>
            <a:r>
              <a:rPr lang="en-US" sz="3200" dirty="0"/>
              <a:t>14 Observers (NIH, FDA, professional societies)</a:t>
            </a:r>
          </a:p>
          <a:p>
            <a:pPr lvl="1"/>
            <a:r>
              <a:rPr lang="en-US" sz="3200" dirty="0"/>
              <a:t>CPIC Informatics</a:t>
            </a:r>
          </a:p>
          <a:p>
            <a:pPr lvl="2"/>
            <a:r>
              <a:rPr lang="en-US" sz="2800" dirty="0"/>
              <a:t>&gt;35 members from 25 organizations</a:t>
            </a:r>
          </a:p>
          <a:p>
            <a:endParaRPr lang="en-US" dirty="0"/>
          </a:p>
        </p:txBody>
      </p:sp>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748"/>
            <a:ext cx="4114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27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D7F82FAB-4800-4AF0-8C6A-6B8E882B53B1}"/>
              </a:ext>
            </a:extLst>
          </p:cNvPr>
          <p:cNvGrpSpPr/>
          <p:nvPr/>
        </p:nvGrpSpPr>
        <p:grpSpPr>
          <a:xfrm>
            <a:off x="1600200" y="177801"/>
            <a:ext cx="9156700" cy="6651625"/>
            <a:chOff x="1524000" y="206375"/>
            <a:chExt cx="9156700" cy="6651625"/>
          </a:xfrm>
        </p:grpSpPr>
        <p:pic>
          <p:nvPicPr>
            <p:cNvPr id="108" name="Picture 3" descr="C:\Users\csimmons\Desktop\centreameriques18.gif">
              <a:extLst>
                <a:ext uri="{FF2B5EF4-FFF2-40B4-BE49-F238E27FC236}">
                  <a16:creationId xmlns:a16="http://schemas.microsoft.com/office/drawing/2014/main" id="{0113F773-C44C-4A2F-A296-B3EBDCF57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 t="1458" r="729" b="1615"/>
            <a:stretch/>
          </p:blipFill>
          <p:spPr bwMode="auto">
            <a:xfrm>
              <a:off x="1536700" y="1143000"/>
              <a:ext cx="9144000" cy="5715000"/>
            </a:xfrm>
            <a:prstGeom prst="rect">
              <a:avLst/>
            </a:prstGeom>
            <a:solidFill>
              <a:srgbClr val="FF0000"/>
            </a:solidFill>
            <a:ln>
              <a:noFill/>
            </a:ln>
            <a:effectLst>
              <a:outerShdw blurRad="292100" dist="139700" dir="2700000" algn="tl" rotWithShape="0">
                <a:srgbClr val="333333">
                  <a:alpha val="65000"/>
                </a:srgbClr>
              </a:outerShdw>
            </a:effectLst>
          </p:spPr>
        </p:pic>
        <p:sp>
          <p:nvSpPr>
            <p:cNvPr id="109" name="Rectangle 108">
              <a:extLst>
                <a:ext uri="{FF2B5EF4-FFF2-40B4-BE49-F238E27FC236}">
                  <a16:creationId xmlns:a16="http://schemas.microsoft.com/office/drawing/2014/main" id="{3033B172-C6D3-425C-A809-49C59F5C5B54}"/>
                </a:ext>
              </a:extLst>
            </p:cNvPr>
            <p:cNvSpPr/>
            <p:nvPr/>
          </p:nvSpPr>
          <p:spPr>
            <a:xfrm>
              <a:off x="152400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A680A8-D7F3-4A0A-849C-50B58DCAD798}"/>
                </a:ext>
              </a:extLst>
            </p:cNvPr>
            <p:cNvSpPr/>
            <p:nvPr/>
          </p:nvSpPr>
          <p:spPr>
            <a:xfrm>
              <a:off x="2676525" y="40100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754B709-18B1-4408-B5E1-54252FB7838D}"/>
                </a:ext>
              </a:extLst>
            </p:cNvPr>
            <p:cNvSpPr/>
            <p:nvPr/>
          </p:nvSpPr>
          <p:spPr>
            <a:xfrm>
              <a:off x="2400300" y="48199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C4F458BD-5C59-4EA5-9B81-B14EA43A6BD0}"/>
                </a:ext>
              </a:extLst>
            </p:cNvPr>
            <p:cNvSpPr/>
            <p:nvPr/>
          </p:nvSpPr>
          <p:spPr>
            <a:xfrm>
              <a:off x="3324225" y="5953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AA6F3220-4FD7-49E4-A8C3-73E85620A0E3}"/>
                </a:ext>
              </a:extLst>
            </p:cNvPr>
            <p:cNvSpPr/>
            <p:nvPr/>
          </p:nvSpPr>
          <p:spPr>
            <a:xfrm>
              <a:off x="5867400" y="3314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6" name="Oval 115">
              <a:extLst>
                <a:ext uri="{FF2B5EF4-FFF2-40B4-BE49-F238E27FC236}">
                  <a16:creationId xmlns:a16="http://schemas.microsoft.com/office/drawing/2014/main" id="{9BA2272E-338C-4E7D-A6EC-2B7FF5EB232F}"/>
                </a:ext>
              </a:extLst>
            </p:cNvPr>
            <p:cNvSpPr/>
            <p:nvPr/>
          </p:nvSpPr>
          <p:spPr>
            <a:xfrm>
              <a:off x="5829300"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F75D81F-F9DF-40C3-B2DC-6005B7FED782}"/>
                </a:ext>
              </a:extLst>
            </p:cNvPr>
            <p:cNvSpPr/>
            <p:nvPr/>
          </p:nvSpPr>
          <p:spPr>
            <a:xfrm>
              <a:off x="58674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99EA1190-24A3-4BF1-80F0-F5FCDB9ECBF7}"/>
                </a:ext>
              </a:extLst>
            </p:cNvPr>
            <p:cNvSpPr/>
            <p:nvPr/>
          </p:nvSpPr>
          <p:spPr>
            <a:xfrm>
              <a:off x="5867400"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DF75168-0516-44ED-B0A6-7D205BFC3B06}"/>
                </a:ext>
              </a:extLst>
            </p:cNvPr>
            <p:cNvSpPr/>
            <p:nvPr/>
          </p:nvSpPr>
          <p:spPr>
            <a:xfrm>
              <a:off x="59055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ACBDBFC-F8D6-485F-A0E4-1048268CD2DE}"/>
                </a:ext>
              </a:extLst>
            </p:cNvPr>
            <p:cNvSpPr/>
            <p:nvPr/>
          </p:nvSpPr>
          <p:spPr>
            <a:xfrm>
              <a:off x="5943600" y="381000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96527717-9CEC-4398-A264-1F2ECDE2094C}"/>
                </a:ext>
              </a:extLst>
            </p:cNvPr>
            <p:cNvSpPr/>
            <p:nvPr/>
          </p:nvSpPr>
          <p:spPr>
            <a:xfrm>
              <a:off x="5984875"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2558E50-1EDA-4948-A7A8-A3A5EF0F401E}"/>
                </a:ext>
              </a:extLst>
            </p:cNvPr>
            <p:cNvSpPr/>
            <p:nvPr/>
          </p:nvSpPr>
          <p:spPr>
            <a:xfrm>
              <a:off x="5946775" y="38512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3824F6D-52AB-4AAC-88FC-5C1348D39C6F}"/>
                </a:ext>
              </a:extLst>
            </p:cNvPr>
            <p:cNvSpPr/>
            <p:nvPr/>
          </p:nvSpPr>
          <p:spPr>
            <a:xfrm>
              <a:off x="6019800" y="3854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DE6E1964-C526-4F2A-A521-91A3047CA342}"/>
                </a:ext>
              </a:extLst>
            </p:cNvPr>
            <p:cNvSpPr/>
            <p:nvPr/>
          </p:nvSpPr>
          <p:spPr>
            <a:xfrm>
              <a:off x="6248400"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B28B1AB9-13E4-4409-A417-55E1E91C8B8A}"/>
                </a:ext>
              </a:extLst>
            </p:cNvPr>
            <p:cNvSpPr/>
            <p:nvPr/>
          </p:nvSpPr>
          <p:spPr>
            <a:xfrm>
              <a:off x="6032500"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30483321-E60C-49AC-B215-C9B52D1736CD}"/>
                </a:ext>
              </a:extLst>
            </p:cNvPr>
            <p:cNvSpPr/>
            <p:nvPr/>
          </p:nvSpPr>
          <p:spPr>
            <a:xfrm>
              <a:off x="6120885" y="37401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E0793C7C-0CBC-47DC-A84E-6A15A1E18E74}"/>
                </a:ext>
              </a:extLst>
            </p:cNvPr>
            <p:cNvSpPr/>
            <p:nvPr/>
          </p:nvSpPr>
          <p:spPr>
            <a:xfrm>
              <a:off x="2828925" y="41624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0233507D-1518-44CA-B04F-640AC2223DB8}"/>
                </a:ext>
              </a:extLst>
            </p:cNvPr>
            <p:cNvSpPr/>
            <p:nvPr/>
          </p:nvSpPr>
          <p:spPr>
            <a:xfrm>
              <a:off x="6515100"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FDE0370-37B1-4F7D-8759-4A6A16434CAC}"/>
                </a:ext>
              </a:extLst>
            </p:cNvPr>
            <p:cNvSpPr/>
            <p:nvPr/>
          </p:nvSpPr>
          <p:spPr>
            <a:xfrm>
              <a:off x="6553200" y="3981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02F193A4-3DEB-48E4-9FBE-4F193B9EF6B5}"/>
                </a:ext>
              </a:extLst>
            </p:cNvPr>
            <p:cNvSpPr/>
            <p:nvPr/>
          </p:nvSpPr>
          <p:spPr>
            <a:xfrm>
              <a:off x="6517963" y="34273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F5B5A9B-4C0B-451F-B449-54921DDF3A3C}"/>
                </a:ext>
              </a:extLst>
            </p:cNvPr>
            <p:cNvSpPr/>
            <p:nvPr/>
          </p:nvSpPr>
          <p:spPr>
            <a:xfrm>
              <a:off x="6632263"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A13AE4C-E0B7-4BBC-91F2-C5D4921D48F6}"/>
                </a:ext>
              </a:extLst>
            </p:cNvPr>
            <p:cNvSpPr/>
            <p:nvPr/>
          </p:nvSpPr>
          <p:spPr>
            <a:xfrm>
              <a:off x="6670363"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9168186-919B-47BE-9A62-AC36F15397E4}"/>
                </a:ext>
              </a:extLst>
            </p:cNvPr>
            <p:cNvSpPr/>
            <p:nvPr/>
          </p:nvSpPr>
          <p:spPr>
            <a:xfrm>
              <a:off x="6716612"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C4B6837A-43C0-4F32-9075-831AECBDA8C3}"/>
                </a:ext>
              </a:extLst>
            </p:cNvPr>
            <p:cNvSpPr/>
            <p:nvPr/>
          </p:nvSpPr>
          <p:spPr>
            <a:xfrm>
              <a:off x="6738194" y="38925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B7CABB3-5F8F-4D48-AAF9-B6EB61B917F8}"/>
                </a:ext>
              </a:extLst>
            </p:cNvPr>
            <p:cNvSpPr/>
            <p:nvPr/>
          </p:nvSpPr>
          <p:spPr>
            <a:xfrm>
              <a:off x="6871654" y="4038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8BCB3160-CBAB-4BF6-9B39-1339B5D815B5}"/>
                </a:ext>
              </a:extLst>
            </p:cNvPr>
            <p:cNvSpPr/>
            <p:nvPr/>
          </p:nvSpPr>
          <p:spPr>
            <a:xfrm>
              <a:off x="6858440" y="40602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7381C5B2-17FC-4084-B84E-AA026F9E2D81}"/>
                </a:ext>
              </a:extLst>
            </p:cNvPr>
            <p:cNvSpPr/>
            <p:nvPr/>
          </p:nvSpPr>
          <p:spPr>
            <a:xfrm>
              <a:off x="6963491" y="408077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5302791-2069-4B59-A8E6-2928F9C4F1E0}"/>
                </a:ext>
              </a:extLst>
            </p:cNvPr>
            <p:cNvSpPr/>
            <p:nvPr/>
          </p:nvSpPr>
          <p:spPr>
            <a:xfrm>
              <a:off x="6871654" y="3943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F3584C59-244E-4EF5-98FA-0878F409177F}"/>
                </a:ext>
              </a:extLst>
            </p:cNvPr>
            <p:cNvSpPr/>
            <p:nvPr/>
          </p:nvSpPr>
          <p:spPr>
            <a:xfrm>
              <a:off x="6653846" y="37667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00FCB4D1-348C-49FF-9230-BE95A29FF42F}"/>
                </a:ext>
              </a:extLst>
            </p:cNvPr>
            <p:cNvSpPr/>
            <p:nvPr/>
          </p:nvSpPr>
          <p:spPr>
            <a:xfrm>
              <a:off x="6738194"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A6E4B22-A332-46F2-923F-4BFF15DBDB64}"/>
                </a:ext>
              </a:extLst>
            </p:cNvPr>
            <p:cNvSpPr/>
            <p:nvPr/>
          </p:nvSpPr>
          <p:spPr>
            <a:xfrm>
              <a:off x="6735771" y="3816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043CB04-1BF3-4E01-83E9-CD18911B05F8}"/>
                </a:ext>
              </a:extLst>
            </p:cNvPr>
            <p:cNvSpPr/>
            <p:nvPr/>
          </p:nvSpPr>
          <p:spPr>
            <a:xfrm>
              <a:off x="6606765" y="36429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5B17C49-DD6C-4989-879E-2A3AB4E8D36E}"/>
                </a:ext>
              </a:extLst>
            </p:cNvPr>
            <p:cNvSpPr/>
            <p:nvPr/>
          </p:nvSpPr>
          <p:spPr>
            <a:xfrm>
              <a:off x="6730046"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73B34556-B1CE-41EF-A723-2D11506C2391}"/>
                </a:ext>
              </a:extLst>
            </p:cNvPr>
            <p:cNvSpPr/>
            <p:nvPr/>
          </p:nvSpPr>
          <p:spPr>
            <a:xfrm>
              <a:off x="6752289"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28CD143-EA6B-487E-9DA7-2D635A23B009}"/>
                </a:ext>
              </a:extLst>
            </p:cNvPr>
            <p:cNvSpPr/>
            <p:nvPr/>
          </p:nvSpPr>
          <p:spPr>
            <a:xfrm>
              <a:off x="6806246"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06C9E0C-BEE3-4382-AEF5-0FAB09D22F9C}"/>
                </a:ext>
              </a:extLst>
            </p:cNvPr>
            <p:cNvSpPr/>
            <p:nvPr/>
          </p:nvSpPr>
          <p:spPr>
            <a:xfrm>
              <a:off x="6768146" y="35029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61D0E97-8E6D-4FB9-948E-CF0D34288D74}"/>
                </a:ext>
              </a:extLst>
            </p:cNvPr>
            <p:cNvSpPr/>
            <p:nvPr/>
          </p:nvSpPr>
          <p:spPr>
            <a:xfrm>
              <a:off x="6795454" y="35410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8B438FA-1F43-4F40-A104-4F2DFE30C17D}"/>
                </a:ext>
              </a:extLst>
            </p:cNvPr>
            <p:cNvSpPr/>
            <p:nvPr/>
          </p:nvSpPr>
          <p:spPr>
            <a:xfrm>
              <a:off x="6869231"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2EC2FB1C-6683-49D3-8D44-D9142E877D18}"/>
                </a:ext>
              </a:extLst>
            </p:cNvPr>
            <p:cNvSpPr/>
            <p:nvPr/>
          </p:nvSpPr>
          <p:spPr>
            <a:xfrm>
              <a:off x="7039691" y="34267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155065E9-515E-4332-B3DD-816560E680C2}"/>
                </a:ext>
              </a:extLst>
            </p:cNvPr>
            <p:cNvSpPr/>
            <p:nvPr/>
          </p:nvSpPr>
          <p:spPr>
            <a:xfrm>
              <a:off x="7001591"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7D7A0B25-B647-46A1-BFBE-58AA62B14A10}"/>
                </a:ext>
              </a:extLst>
            </p:cNvPr>
            <p:cNvSpPr/>
            <p:nvPr/>
          </p:nvSpPr>
          <p:spPr>
            <a:xfrm>
              <a:off x="7115891" y="3352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5B39D31-2144-45B0-A613-9C4019B953A2}"/>
                </a:ext>
              </a:extLst>
            </p:cNvPr>
            <p:cNvSpPr/>
            <p:nvPr/>
          </p:nvSpPr>
          <p:spPr>
            <a:xfrm>
              <a:off x="6795454" y="34986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044B80E4-9901-4510-AE1E-DA65F977CBB5}"/>
                </a:ext>
              </a:extLst>
            </p:cNvPr>
            <p:cNvSpPr/>
            <p:nvPr/>
          </p:nvSpPr>
          <p:spPr>
            <a:xfrm>
              <a:off x="6922968"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88E2ADBB-0FEA-4C82-ACA5-ED3CFBF0066F}"/>
                </a:ext>
              </a:extLst>
            </p:cNvPr>
            <p:cNvSpPr/>
            <p:nvPr/>
          </p:nvSpPr>
          <p:spPr>
            <a:xfrm>
              <a:off x="6909754"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53BB97CD-9CFF-4B48-A499-F7BF4FB5AEFF}"/>
                </a:ext>
              </a:extLst>
            </p:cNvPr>
            <p:cNvSpPr/>
            <p:nvPr/>
          </p:nvSpPr>
          <p:spPr>
            <a:xfrm>
              <a:off x="6846768"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D887026-B60F-474D-9C9A-34B3820C9AEE}"/>
                </a:ext>
              </a:extLst>
            </p:cNvPr>
            <p:cNvSpPr/>
            <p:nvPr/>
          </p:nvSpPr>
          <p:spPr>
            <a:xfrm>
              <a:off x="6945431"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EBF21EE-880E-4AA2-8194-9824E02070BF}"/>
                </a:ext>
              </a:extLst>
            </p:cNvPr>
            <p:cNvSpPr/>
            <p:nvPr/>
          </p:nvSpPr>
          <p:spPr>
            <a:xfrm>
              <a:off x="7004454"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21BC1731-FDE8-42FC-B182-096DA1DF2770}"/>
                </a:ext>
              </a:extLst>
            </p:cNvPr>
            <p:cNvSpPr/>
            <p:nvPr/>
          </p:nvSpPr>
          <p:spPr>
            <a:xfrm>
              <a:off x="6985954"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26A8BE36-E007-48DF-AD2A-A84661DB11E4}"/>
                </a:ext>
              </a:extLst>
            </p:cNvPr>
            <p:cNvSpPr/>
            <p:nvPr/>
          </p:nvSpPr>
          <p:spPr>
            <a:xfrm>
              <a:off x="6974503"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08D57A22-61E1-47B7-B50D-3458D4458C5E}"/>
                </a:ext>
              </a:extLst>
            </p:cNvPr>
            <p:cNvSpPr/>
            <p:nvPr/>
          </p:nvSpPr>
          <p:spPr>
            <a:xfrm>
              <a:off x="7004454"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864597D-601E-4D0B-9868-2C562B7C92C4}"/>
                </a:ext>
              </a:extLst>
            </p:cNvPr>
            <p:cNvSpPr/>
            <p:nvPr/>
          </p:nvSpPr>
          <p:spPr>
            <a:xfrm>
              <a:off x="7039691"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800C7F8-4DCA-4DFE-9BD7-D81A7FF426A7}"/>
                </a:ext>
              </a:extLst>
            </p:cNvPr>
            <p:cNvSpPr/>
            <p:nvPr/>
          </p:nvSpPr>
          <p:spPr>
            <a:xfrm>
              <a:off x="6998508" y="35860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088EDC5C-7FF8-4BC3-9FBF-68E242EDEB01}"/>
                </a:ext>
              </a:extLst>
            </p:cNvPr>
            <p:cNvSpPr/>
            <p:nvPr/>
          </p:nvSpPr>
          <p:spPr>
            <a:xfrm>
              <a:off x="7029780" y="35870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5A4FE21D-10F0-4D37-9612-CA023CF86834}"/>
                </a:ext>
              </a:extLst>
            </p:cNvPr>
            <p:cNvSpPr/>
            <p:nvPr/>
          </p:nvSpPr>
          <p:spPr>
            <a:xfrm>
              <a:off x="7039691" y="36172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4EBD8B9-0D5C-4952-B73B-E7ACCA3A5CD8}"/>
                </a:ext>
              </a:extLst>
            </p:cNvPr>
            <p:cNvSpPr/>
            <p:nvPr/>
          </p:nvSpPr>
          <p:spPr>
            <a:xfrm>
              <a:off x="7115891" y="3552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84A6CD05-3C59-4938-B0F2-EA4A872308A4}"/>
                </a:ext>
              </a:extLst>
            </p:cNvPr>
            <p:cNvSpPr/>
            <p:nvPr/>
          </p:nvSpPr>
          <p:spPr>
            <a:xfrm>
              <a:off x="7118754" y="35748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60D5BCAD-FBFA-4ACB-AF02-A6BFB5B58D5B}"/>
                </a:ext>
              </a:extLst>
            </p:cNvPr>
            <p:cNvSpPr/>
            <p:nvPr/>
          </p:nvSpPr>
          <p:spPr>
            <a:xfrm>
              <a:off x="7083517" y="34764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8A88A36-5C62-42FC-8478-E7AEF05F688C}"/>
                </a:ext>
              </a:extLst>
            </p:cNvPr>
            <p:cNvSpPr/>
            <p:nvPr/>
          </p:nvSpPr>
          <p:spPr>
            <a:xfrm>
              <a:off x="7203103"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99932AD-4CC9-4A82-8B51-CBCCB7DC5BD4}"/>
                </a:ext>
              </a:extLst>
            </p:cNvPr>
            <p:cNvSpPr/>
            <p:nvPr/>
          </p:nvSpPr>
          <p:spPr>
            <a:xfrm>
              <a:off x="8839200" y="36905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18BD623F-5982-4054-9AF7-E7976C8E9E73}"/>
                </a:ext>
              </a:extLst>
            </p:cNvPr>
            <p:cNvSpPr/>
            <p:nvPr/>
          </p:nvSpPr>
          <p:spPr>
            <a:xfrm>
              <a:off x="7848600" y="5562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647727A8-E884-4834-8706-779714729B49}"/>
                </a:ext>
              </a:extLst>
            </p:cNvPr>
            <p:cNvSpPr/>
            <p:nvPr/>
          </p:nvSpPr>
          <p:spPr>
            <a:xfrm>
              <a:off x="8962971" y="30099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EF6D9DC-FBBE-41A9-BFEA-1F9E0546AAD6}"/>
                </a:ext>
              </a:extLst>
            </p:cNvPr>
            <p:cNvSpPr/>
            <p:nvPr/>
          </p:nvSpPr>
          <p:spPr>
            <a:xfrm>
              <a:off x="8869592"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6454974B-37C5-4DDE-B51B-BD14D57A201A}"/>
                </a:ext>
              </a:extLst>
            </p:cNvPr>
            <p:cNvSpPr/>
            <p:nvPr/>
          </p:nvSpPr>
          <p:spPr>
            <a:xfrm>
              <a:off x="8938084" y="36129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D56C05C5-2EE2-4908-B5F6-0A8E32125667}"/>
                </a:ext>
              </a:extLst>
            </p:cNvPr>
            <p:cNvSpPr/>
            <p:nvPr/>
          </p:nvSpPr>
          <p:spPr>
            <a:xfrm>
              <a:off x="9144000" y="30757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9EE88FE5-30C7-475B-B658-20686387497D}"/>
                </a:ext>
              </a:extLst>
            </p:cNvPr>
            <p:cNvSpPr/>
            <p:nvPr/>
          </p:nvSpPr>
          <p:spPr>
            <a:xfrm>
              <a:off x="8899984" y="30861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90963260-8BEB-44EC-88AA-6D0EF780ACD8}"/>
                </a:ext>
              </a:extLst>
            </p:cNvPr>
            <p:cNvSpPr/>
            <p:nvPr/>
          </p:nvSpPr>
          <p:spPr>
            <a:xfrm>
              <a:off x="8972881" y="3124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389EF81-9643-41B0-B3C4-2AC42C017390}"/>
                </a:ext>
              </a:extLst>
            </p:cNvPr>
            <p:cNvSpPr/>
            <p:nvPr/>
          </p:nvSpPr>
          <p:spPr>
            <a:xfrm>
              <a:off x="9107882" y="30864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F6B3540-F387-484B-86A3-580007592EE5}"/>
                </a:ext>
              </a:extLst>
            </p:cNvPr>
            <p:cNvSpPr/>
            <p:nvPr/>
          </p:nvSpPr>
          <p:spPr>
            <a:xfrm>
              <a:off x="9144000" y="31138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945282D4-416E-4636-878C-CB40921A6356}"/>
                </a:ext>
              </a:extLst>
            </p:cNvPr>
            <p:cNvSpPr/>
            <p:nvPr/>
          </p:nvSpPr>
          <p:spPr>
            <a:xfrm>
              <a:off x="9262044" y="290110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CE86509F-8F01-4825-825B-63951AEE8974}"/>
                </a:ext>
              </a:extLst>
            </p:cNvPr>
            <p:cNvSpPr/>
            <p:nvPr/>
          </p:nvSpPr>
          <p:spPr>
            <a:xfrm>
              <a:off x="9262044" y="32007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A4000CCA-2CFE-4F79-96A1-76C1DF411932}"/>
                </a:ext>
              </a:extLst>
            </p:cNvPr>
            <p:cNvSpPr/>
            <p:nvPr/>
          </p:nvSpPr>
          <p:spPr>
            <a:xfrm>
              <a:off x="9262044" y="32412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6FA7578F-C3FD-4C21-9EDC-D5E429BBE55E}"/>
                </a:ext>
              </a:extLst>
            </p:cNvPr>
            <p:cNvSpPr/>
            <p:nvPr/>
          </p:nvSpPr>
          <p:spPr>
            <a:xfrm>
              <a:off x="9262044"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051A8C9C-9695-4557-90FC-402D459DEC32}"/>
                </a:ext>
              </a:extLst>
            </p:cNvPr>
            <p:cNvSpPr/>
            <p:nvPr/>
          </p:nvSpPr>
          <p:spPr>
            <a:xfrm>
              <a:off x="9372600" y="33771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EB624410-5C4E-4A2C-A01F-BD6BD7830450}"/>
                </a:ext>
              </a:extLst>
            </p:cNvPr>
            <p:cNvSpPr/>
            <p:nvPr/>
          </p:nvSpPr>
          <p:spPr>
            <a:xfrm>
              <a:off x="9407397"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C896494-F8B5-411D-9896-69855C66AC32}"/>
                </a:ext>
              </a:extLst>
            </p:cNvPr>
            <p:cNvSpPr/>
            <p:nvPr/>
          </p:nvSpPr>
          <p:spPr>
            <a:xfrm>
              <a:off x="9601200" y="359109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C3C3CBD9-2F0F-471F-9ADF-FD026BEFB420}"/>
                </a:ext>
              </a:extLst>
            </p:cNvPr>
            <p:cNvSpPr/>
            <p:nvPr/>
          </p:nvSpPr>
          <p:spPr>
            <a:xfrm>
              <a:off x="9906000" y="38581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FCDA2500-B006-45FB-A592-A1A70517471C}"/>
                </a:ext>
              </a:extLst>
            </p:cNvPr>
            <p:cNvSpPr/>
            <p:nvPr/>
          </p:nvSpPr>
          <p:spPr>
            <a:xfrm>
              <a:off x="9800289"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FDD56E5C-2108-4149-9D49-47450C229556}"/>
                </a:ext>
              </a:extLst>
            </p:cNvPr>
            <p:cNvSpPr/>
            <p:nvPr/>
          </p:nvSpPr>
          <p:spPr>
            <a:xfrm>
              <a:off x="9433165" y="268175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1F237B75-F841-4174-B746-DE1879CA2C90}"/>
                </a:ext>
              </a:extLst>
            </p:cNvPr>
            <p:cNvSpPr/>
            <p:nvPr/>
          </p:nvSpPr>
          <p:spPr>
            <a:xfrm>
              <a:off x="6782240" y="35496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23924178-84F5-4795-A50F-6B0AEFD2A25C}"/>
                </a:ext>
              </a:extLst>
            </p:cNvPr>
            <p:cNvSpPr/>
            <p:nvPr/>
          </p:nvSpPr>
          <p:spPr>
            <a:xfrm>
              <a:off x="6517963" y="40024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A792B5A4-F248-4294-810F-05EDCDA99CDA}"/>
                </a:ext>
              </a:extLst>
            </p:cNvPr>
            <p:cNvSpPr/>
            <p:nvPr/>
          </p:nvSpPr>
          <p:spPr>
            <a:xfrm>
              <a:off x="5880966" y="33384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324390D4-155B-4037-B90A-AE7C2F5A360F}"/>
                </a:ext>
              </a:extLst>
            </p:cNvPr>
            <p:cNvSpPr/>
            <p:nvPr/>
          </p:nvSpPr>
          <p:spPr>
            <a:xfrm>
              <a:off x="6738194" y="36258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E476482D-CBB9-42A4-A009-27B240A6F694}"/>
                </a:ext>
              </a:extLst>
            </p:cNvPr>
            <p:cNvSpPr/>
            <p:nvPr/>
          </p:nvSpPr>
          <p:spPr>
            <a:xfrm>
              <a:off x="7105980" y="357914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CAC88600-1DE7-414D-BD33-90218F49A97B}"/>
                </a:ext>
              </a:extLst>
            </p:cNvPr>
            <p:cNvSpPr/>
            <p:nvPr/>
          </p:nvSpPr>
          <p:spPr>
            <a:xfrm>
              <a:off x="5980216" y="38581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6469C9B2-C490-4A1E-BA21-343326C504E4}"/>
                </a:ext>
              </a:extLst>
            </p:cNvPr>
            <p:cNvSpPr/>
            <p:nvPr/>
          </p:nvSpPr>
          <p:spPr>
            <a:xfrm>
              <a:off x="5929457" y="378386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5E19FA13-2256-4AC6-9ED7-1462523110D2}"/>
                </a:ext>
              </a:extLst>
            </p:cNvPr>
            <p:cNvSpPr/>
            <p:nvPr/>
          </p:nvSpPr>
          <p:spPr>
            <a:xfrm>
              <a:off x="5945529" y="388138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58DD178B-4990-48B0-BCC5-641B05D9EB1D}"/>
                </a:ext>
              </a:extLst>
            </p:cNvPr>
            <p:cNvSpPr/>
            <p:nvPr/>
          </p:nvSpPr>
          <p:spPr>
            <a:xfrm>
              <a:off x="3543300" y="592698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C07E3D30-69B9-4432-8A0F-0A65653B85A4}"/>
                </a:ext>
              </a:extLst>
            </p:cNvPr>
            <p:cNvSpPr txBox="1"/>
            <p:nvPr/>
          </p:nvSpPr>
          <p:spPr>
            <a:xfrm>
              <a:off x="4258613" y="4604773"/>
              <a:ext cx="2477159" cy="907941"/>
            </a:xfrm>
            <a:prstGeom prst="rect">
              <a:avLst/>
            </a:prstGeom>
            <a:solidFill>
              <a:schemeClr val="bg1"/>
            </a:solidFill>
            <a:ln>
              <a:solidFill>
                <a:schemeClr val="tx1"/>
              </a:solidFill>
            </a:ln>
          </p:spPr>
          <p:txBody>
            <a:bodyPr wrap="square" rtlCol="0">
              <a:spAutoFit/>
            </a:bodyPr>
            <a:lstStyle/>
            <a:p>
              <a:pPr marL="457200" indent="-228600"/>
              <a:r>
                <a:rPr lang="en-US" sz="1600" dirty="0"/>
                <a:t>Academic, Hospital,</a:t>
              </a:r>
            </a:p>
            <a:p>
              <a:pPr marL="457200" indent="-228600"/>
              <a:r>
                <a:rPr lang="en-US" sz="1600" dirty="0"/>
                <a:t>Health Care Systems</a:t>
              </a:r>
            </a:p>
            <a:p>
              <a:pPr marL="228600"/>
              <a:endParaRPr lang="en-US" sz="100" dirty="0"/>
            </a:p>
            <a:p>
              <a:pPr marL="228600"/>
              <a:r>
                <a:rPr lang="en-US" sz="1600" dirty="0"/>
                <a:t>Industry</a:t>
              </a:r>
            </a:p>
            <a:p>
              <a:pPr marL="228600"/>
              <a:endParaRPr lang="en-US" sz="400" dirty="0"/>
            </a:p>
          </p:txBody>
        </p:sp>
        <p:sp>
          <p:nvSpPr>
            <p:cNvPr id="199" name="Oval 198">
              <a:extLst>
                <a:ext uri="{FF2B5EF4-FFF2-40B4-BE49-F238E27FC236}">
                  <a16:creationId xmlns:a16="http://schemas.microsoft.com/office/drawing/2014/main" id="{2A59B902-12B1-4C47-97C9-0EA0AA029D48}"/>
                </a:ext>
              </a:extLst>
            </p:cNvPr>
            <p:cNvSpPr/>
            <p:nvPr/>
          </p:nvSpPr>
          <p:spPr>
            <a:xfrm>
              <a:off x="4332388" y="4720571"/>
              <a:ext cx="141098" cy="13505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722BD439-6F58-4380-BDEA-F64A8CCF3BA9}"/>
                </a:ext>
              </a:extLst>
            </p:cNvPr>
            <p:cNvSpPr/>
            <p:nvPr/>
          </p:nvSpPr>
          <p:spPr>
            <a:xfrm>
              <a:off x="4332388" y="5198948"/>
              <a:ext cx="141098" cy="135052"/>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CA6F5256-8F03-4AB5-9B2D-5105B2F73B1B}"/>
                </a:ext>
              </a:extLst>
            </p:cNvPr>
            <p:cNvSpPr txBox="1"/>
            <p:nvPr/>
          </p:nvSpPr>
          <p:spPr>
            <a:xfrm>
              <a:off x="5779068" y="530546"/>
              <a:ext cx="4884508" cy="523220"/>
            </a:xfrm>
            <a:prstGeom prst="rect">
              <a:avLst/>
            </a:prstGeom>
            <a:noFill/>
          </p:spPr>
          <p:txBody>
            <a:bodyPr wrap="square" rtlCol="0">
              <a:spAutoFit/>
            </a:bodyPr>
            <a:lstStyle/>
            <a:p>
              <a:pPr algn="ctr"/>
              <a:r>
                <a:rPr lang="en-US" sz="2800" b="1" dirty="0">
                  <a:solidFill>
                    <a:schemeClr val="accent1">
                      <a:lumMod val="75000"/>
                    </a:schemeClr>
                  </a:solidFill>
                  <a:latin typeface="Comic Sans MS" panose="030F0702030302020204" pitchFamily="66" charset="0"/>
                </a:rPr>
                <a:t>&gt;400 members</a:t>
              </a:r>
            </a:p>
          </p:txBody>
        </p:sp>
        <p:pic>
          <p:nvPicPr>
            <p:cNvPr id="202" name="Picture 2" descr="https://cpicpgx.org/img/logo/cpic-full-600.png">
              <a:extLst>
                <a:ext uri="{FF2B5EF4-FFF2-40B4-BE49-F238E27FC236}">
                  <a16:creationId xmlns:a16="http://schemas.microsoft.com/office/drawing/2014/main" id="{E9F171DF-7B6D-4786-BDFD-D741574B7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662" y="206375"/>
              <a:ext cx="2876550" cy="958850"/>
            </a:xfrm>
            <a:prstGeom prst="rect">
              <a:avLst/>
            </a:prstGeom>
            <a:noFill/>
            <a:extLst>
              <a:ext uri="{909E8E84-426E-40DD-AFC4-6F175D3DCCD1}">
                <a14:hiddenFill xmlns:a14="http://schemas.microsoft.com/office/drawing/2010/main">
                  <a:solidFill>
                    <a:srgbClr val="FFFFFF"/>
                  </a:solidFill>
                </a14:hiddenFill>
              </a:ext>
            </a:extLst>
          </p:spPr>
        </p:pic>
        <p:sp>
          <p:nvSpPr>
            <p:cNvPr id="203" name="Oval 202">
              <a:extLst>
                <a:ext uri="{FF2B5EF4-FFF2-40B4-BE49-F238E27FC236}">
                  <a16:creationId xmlns:a16="http://schemas.microsoft.com/office/drawing/2014/main" id="{B061D704-0BB1-415D-A3B4-DB085FC02B20}"/>
                </a:ext>
              </a:extLst>
            </p:cNvPr>
            <p:cNvSpPr/>
            <p:nvPr/>
          </p:nvSpPr>
          <p:spPr>
            <a:xfrm>
              <a:off x="7144080" y="5867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86CB1C3-021F-4CDD-A794-3ED30382DBFA}"/>
                </a:ext>
              </a:extLst>
            </p:cNvPr>
            <p:cNvSpPr/>
            <p:nvPr/>
          </p:nvSpPr>
          <p:spPr>
            <a:xfrm>
              <a:off x="7194394" y="5858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417EDBCC-73D7-4899-A2B9-2B3B199560A1}"/>
                </a:ext>
              </a:extLst>
            </p:cNvPr>
            <p:cNvSpPr/>
            <p:nvPr/>
          </p:nvSpPr>
          <p:spPr>
            <a:xfrm>
              <a:off x="6670363" y="44341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50460373-2861-4B76-A8C1-23956CC08266}"/>
                </a:ext>
              </a:extLst>
            </p:cNvPr>
            <p:cNvSpPr/>
            <p:nvPr/>
          </p:nvSpPr>
          <p:spPr>
            <a:xfrm>
              <a:off x="2667000" y="420052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F3EC344E-A5A7-46D2-9C04-7EB428D1606E}"/>
                </a:ext>
              </a:extLst>
            </p:cNvPr>
            <p:cNvSpPr/>
            <p:nvPr/>
          </p:nvSpPr>
          <p:spPr>
            <a:xfrm>
              <a:off x="1791364" y="44722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2664DABD-FE70-4AA8-AF6A-1B1C6F74AEA4}"/>
                </a:ext>
              </a:extLst>
            </p:cNvPr>
            <p:cNvSpPr/>
            <p:nvPr/>
          </p:nvSpPr>
          <p:spPr>
            <a:xfrm>
              <a:off x="1753264" y="43133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70B64C18-A966-40C1-8A57-7342080970B6}"/>
                </a:ext>
              </a:extLst>
            </p:cNvPr>
            <p:cNvSpPr/>
            <p:nvPr/>
          </p:nvSpPr>
          <p:spPr>
            <a:xfrm>
              <a:off x="1944688" y="42005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E7DBF86-AC28-4228-BB9A-C9C792B6BCBA}"/>
                </a:ext>
              </a:extLst>
            </p:cNvPr>
            <p:cNvSpPr/>
            <p:nvPr/>
          </p:nvSpPr>
          <p:spPr>
            <a:xfrm>
              <a:off x="1715164" y="406951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8ACA9969-882B-4D3E-9EE1-CE5E8744440F}"/>
                </a:ext>
              </a:extLst>
            </p:cNvPr>
            <p:cNvSpPr/>
            <p:nvPr/>
          </p:nvSpPr>
          <p:spPr>
            <a:xfrm>
              <a:off x="1804064" y="444064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3B9BEC99-6B48-4E0E-8DFF-9DD01144F798}"/>
                </a:ext>
              </a:extLst>
            </p:cNvPr>
            <p:cNvSpPr/>
            <p:nvPr/>
          </p:nvSpPr>
          <p:spPr>
            <a:xfrm>
              <a:off x="1606882" y="430267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794D9CC-DAB1-4F89-B225-ADDDE20ED4DC}"/>
                </a:ext>
              </a:extLst>
            </p:cNvPr>
            <p:cNvSpPr/>
            <p:nvPr/>
          </p:nvSpPr>
          <p:spPr>
            <a:xfrm>
              <a:off x="3334031" y="374103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41214AAA-DAEF-4064-9AFF-8181ADAE5F50}"/>
                </a:ext>
              </a:extLst>
            </p:cNvPr>
            <p:cNvSpPr/>
            <p:nvPr/>
          </p:nvSpPr>
          <p:spPr>
            <a:xfrm>
              <a:off x="3359111" y="37819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1C9761DF-EBC6-4301-9371-42F78E2576DB}"/>
                </a:ext>
              </a:extLst>
            </p:cNvPr>
            <p:cNvSpPr/>
            <p:nvPr/>
          </p:nvSpPr>
          <p:spPr>
            <a:xfrm>
              <a:off x="9883155" y="39687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FCDFA1DE-5D00-4B47-99E0-BCAF415E381C}"/>
                </a:ext>
              </a:extLst>
            </p:cNvPr>
            <p:cNvSpPr/>
            <p:nvPr/>
          </p:nvSpPr>
          <p:spPr>
            <a:xfrm>
              <a:off x="6434182" y="42550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E9AFA6EE-7438-41EB-95C7-3616E8BA2068}"/>
                </a:ext>
              </a:extLst>
            </p:cNvPr>
            <p:cNvSpPr/>
            <p:nvPr/>
          </p:nvSpPr>
          <p:spPr>
            <a:xfrm>
              <a:off x="6326963" y="416928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1CCC98F2-3B8A-4272-A70D-E2B007840D10}"/>
                </a:ext>
              </a:extLst>
            </p:cNvPr>
            <p:cNvSpPr/>
            <p:nvPr/>
          </p:nvSpPr>
          <p:spPr>
            <a:xfrm>
              <a:off x="4182413" y="626362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01086BD0-9066-4D9D-A5EB-DE89A2F4182F}"/>
                </a:ext>
              </a:extLst>
            </p:cNvPr>
            <p:cNvSpPr/>
            <p:nvPr/>
          </p:nvSpPr>
          <p:spPr>
            <a:xfrm>
              <a:off x="9503458" y="316805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7A2F206F-5D5E-483B-8A0A-1C594C8E92B8}"/>
                </a:ext>
              </a:extLst>
            </p:cNvPr>
            <p:cNvSpPr/>
            <p:nvPr/>
          </p:nvSpPr>
          <p:spPr>
            <a:xfrm>
              <a:off x="9483597" y="59161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5B3BCFC1-3BD2-41C2-9683-E5A748D07209}"/>
                </a:ext>
              </a:extLst>
            </p:cNvPr>
            <p:cNvSpPr/>
            <p:nvPr/>
          </p:nvSpPr>
          <p:spPr>
            <a:xfrm>
              <a:off x="1791364" y="46443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71A92422-6331-4D0D-8A88-D247F53D5263}"/>
                </a:ext>
              </a:extLst>
            </p:cNvPr>
            <p:cNvSpPr/>
            <p:nvPr/>
          </p:nvSpPr>
          <p:spPr>
            <a:xfrm>
              <a:off x="9378802" y="272884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08231C19-D5B9-4E23-A4C5-1B04700EC258}"/>
                </a:ext>
              </a:extLst>
            </p:cNvPr>
            <p:cNvSpPr/>
            <p:nvPr/>
          </p:nvSpPr>
          <p:spPr>
            <a:xfrm>
              <a:off x="9369297" y="281808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E34A0FB4-D69D-4B1A-8A49-9DB32B16CB17}"/>
                </a:ext>
              </a:extLst>
            </p:cNvPr>
            <p:cNvSpPr/>
            <p:nvPr/>
          </p:nvSpPr>
          <p:spPr>
            <a:xfrm>
              <a:off x="9388715" y="264613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20A235B2-D30D-4036-A213-8A1927AF9B06}"/>
                </a:ext>
              </a:extLst>
            </p:cNvPr>
            <p:cNvSpPr/>
            <p:nvPr/>
          </p:nvSpPr>
          <p:spPr>
            <a:xfrm>
              <a:off x="9189588" y="33716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CE4C20BB-8890-44E7-B74D-44BE4EC5242F}"/>
                </a:ext>
              </a:extLst>
            </p:cNvPr>
            <p:cNvSpPr/>
            <p:nvPr/>
          </p:nvSpPr>
          <p:spPr>
            <a:xfrm>
              <a:off x="9228227" y="33716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2A9590CF-853C-4154-AD1D-201E38FB8B62}"/>
                </a:ext>
              </a:extLst>
            </p:cNvPr>
            <p:cNvSpPr/>
            <p:nvPr/>
          </p:nvSpPr>
          <p:spPr>
            <a:xfrm>
              <a:off x="8915400" y="29297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2AAFFB1A-C486-4B30-81EB-473F67166883}"/>
                </a:ext>
              </a:extLst>
            </p:cNvPr>
            <p:cNvSpPr/>
            <p:nvPr/>
          </p:nvSpPr>
          <p:spPr>
            <a:xfrm>
              <a:off x="8941779" y="30900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64A56114-09E8-4C78-8316-ED25A835318D}"/>
                </a:ext>
              </a:extLst>
            </p:cNvPr>
            <p:cNvSpPr/>
            <p:nvPr/>
          </p:nvSpPr>
          <p:spPr>
            <a:xfrm>
              <a:off x="6556533" y="388818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B4A43C56-D467-4E3D-AE38-76D4440726AA}"/>
                </a:ext>
              </a:extLst>
            </p:cNvPr>
            <p:cNvSpPr/>
            <p:nvPr/>
          </p:nvSpPr>
          <p:spPr>
            <a:xfrm>
              <a:off x="6865047" y="38316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5957A637-6C91-4C7A-9859-346A11C2B1E9}"/>
                </a:ext>
              </a:extLst>
            </p:cNvPr>
            <p:cNvSpPr/>
            <p:nvPr/>
          </p:nvSpPr>
          <p:spPr>
            <a:xfrm>
              <a:off x="6833595" y="3702439"/>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512E800F-4790-4728-8A2F-502E828E00B1}"/>
                </a:ext>
              </a:extLst>
            </p:cNvPr>
            <p:cNvSpPr/>
            <p:nvPr/>
          </p:nvSpPr>
          <p:spPr>
            <a:xfrm>
              <a:off x="6101837" y="37147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92052B1C-7A0B-4E7E-B8CF-8A6F179C13DB}"/>
                </a:ext>
              </a:extLst>
            </p:cNvPr>
            <p:cNvSpPr/>
            <p:nvPr/>
          </p:nvSpPr>
          <p:spPr>
            <a:xfrm>
              <a:off x="6588437" y="39605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44671098-D9C3-4B61-AB5C-3535F5A39101}"/>
                </a:ext>
              </a:extLst>
            </p:cNvPr>
            <p:cNvSpPr/>
            <p:nvPr/>
          </p:nvSpPr>
          <p:spPr>
            <a:xfrm>
              <a:off x="6236197" y="371912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C8EBF8B9-C5A4-434E-932A-E11BD7080485}"/>
                </a:ext>
              </a:extLst>
            </p:cNvPr>
            <p:cNvSpPr/>
            <p:nvPr/>
          </p:nvSpPr>
          <p:spPr>
            <a:xfrm>
              <a:off x="6526331" y="355324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10631A84-8B22-4F80-BF22-D588AD700999}"/>
                </a:ext>
              </a:extLst>
            </p:cNvPr>
            <p:cNvSpPr/>
            <p:nvPr/>
          </p:nvSpPr>
          <p:spPr>
            <a:xfrm>
              <a:off x="6928914" y="388758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5680BA72-9FEB-4A95-848B-CD6098159A4B}"/>
                </a:ext>
              </a:extLst>
            </p:cNvPr>
            <p:cNvSpPr/>
            <p:nvPr/>
          </p:nvSpPr>
          <p:spPr>
            <a:xfrm>
              <a:off x="7279303" y="434077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1DF2B4B5-FB76-443C-9229-EEEAB0AA1D63}"/>
                </a:ext>
              </a:extLst>
            </p:cNvPr>
            <p:cNvSpPr/>
            <p:nvPr/>
          </p:nvSpPr>
          <p:spPr>
            <a:xfrm>
              <a:off x="6278371" y="376606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7CD1225-3CDF-46F9-8CC7-D23DCE641583}"/>
                </a:ext>
              </a:extLst>
            </p:cNvPr>
            <p:cNvSpPr/>
            <p:nvPr/>
          </p:nvSpPr>
          <p:spPr>
            <a:xfrm>
              <a:off x="7317243" y="43496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27EA04B1-7C0D-4D8D-97E4-242CE335A1B8}"/>
                </a:ext>
              </a:extLst>
            </p:cNvPr>
            <p:cNvSpPr/>
            <p:nvPr/>
          </p:nvSpPr>
          <p:spPr>
            <a:xfrm>
              <a:off x="6008743" y="353132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7CEF3EE7-7982-4802-95B3-5070261D14EC}"/>
                </a:ext>
              </a:extLst>
            </p:cNvPr>
            <p:cNvSpPr/>
            <p:nvPr/>
          </p:nvSpPr>
          <p:spPr>
            <a:xfrm>
              <a:off x="5901756" y="34378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1BCCF0DA-E07F-44C2-A0F1-59EF7021D354}"/>
                </a:ext>
              </a:extLst>
            </p:cNvPr>
            <p:cNvSpPr/>
            <p:nvPr/>
          </p:nvSpPr>
          <p:spPr>
            <a:xfrm>
              <a:off x="5863656" y="33390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42E5D3F3-6BEB-4AF4-A409-EC522F9EEAFE}"/>
                </a:ext>
              </a:extLst>
            </p:cNvPr>
            <p:cNvSpPr/>
            <p:nvPr/>
          </p:nvSpPr>
          <p:spPr>
            <a:xfrm>
              <a:off x="5943335" y="344346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B55D184C-B832-452D-8C87-9E2D22144490}"/>
                </a:ext>
              </a:extLst>
            </p:cNvPr>
            <p:cNvSpPr/>
            <p:nvPr/>
          </p:nvSpPr>
          <p:spPr>
            <a:xfrm>
              <a:off x="6966354" y="387598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8F0FC515-14D9-4AB0-A00C-4A648DA4646E}"/>
                </a:ext>
              </a:extLst>
            </p:cNvPr>
            <p:cNvSpPr/>
            <p:nvPr/>
          </p:nvSpPr>
          <p:spPr>
            <a:xfrm>
              <a:off x="6589978" y="3774884"/>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B82648B9-2617-4BC3-A15A-C91163EB6B26}"/>
                </a:ext>
              </a:extLst>
            </p:cNvPr>
            <p:cNvSpPr/>
            <p:nvPr/>
          </p:nvSpPr>
          <p:spPr>
            <a:xfrm>
              <a:off x="5860352" y="3364996"/>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788A3855-C281-42FD-BADD-5F1E93F1CD08}"/>
                </a:ext>
              </a:extLst>
            </p:cNvPr>
            <p:cNvSpPr/>
            <p:nvPr/>
          </p:nvSpPr>
          <p:spPr>
            <a:xfrm>
              <a:off x="6902487" y="368250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75C98822-2DB6-4532-B425-DC6E374B8652}"/>
                </a:ext>
              </a:extLst>
            </p:cNvPr>
            <p:cNvSpPr/>
            <p:nvPr/>
          </p:nvSpPr>
          <p:spPr>
            <a:xfrm>
              <a:off x="6282342" y="371132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92CA1A54-A08C-4233-B9DF-B023608EA61C}"/>
                </a:ext>
              </a:extLst>
            </p:cNvPr>
            <p:cNvSpPr/>
            <p:nvPr/>
          </p:nvSpPr>
          <p:spPr>
            <a:xfrm>
              <a:off x="6272594" y="373560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79C31D46-F710-49AE-A985-63A55B7618D3}"/>
                </a:ext>
              </a:extLst>
            </p:cNvPr>
            <p:cNvSpPr/>
            <p:nvPr/>
          </p:nvSpPr>
          <p:spPr>
            <a:xfrm>
              <a:off x="6991461" y="38533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CD00D9A3-A187-4E72-B053-2CA34B7F9247}"/>
                </a:ext>
              </a:extLst>
            </p:cNvPr>
            <p:cNvSpPr/>
            <p:nvPr/>
          </p:nvSpPr>
          <p:spPr>
            <a:xfrm>
              <a:off x="6554701" y="393773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15F337EE-08D3-4BE8-9348-82C27BF745BA}"/>
                </a:ext>
              </a:extLst>
            </p:cNvPr>
            <p:cNvSpPr/>
            <p:nvPr/>
          </p:nvSpPr>
          <p:spPr>
            <a:xfrm>
              <a:off x="6294477" y="375722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BEDB5F22-DBB6-4382-AD51-BE119E31F022}"/>
                </a:ext>
              </a:extLst>
            </p:cNvPr>
            <p:cNvSpPr/>
            <p:nvPr/>
          </p:nvSpPr>
          <p:spPr>
            <a:xfrm>
              <a:off x="6865047" y="397521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2EA31469-D867-4791-A608-5E0E39813505}"/>
                </a:ext>
              </a:extLst>
            </p:cNvPr>
            <p:cNvSpPr/>
            <p:nvPr/>
          </p:nvSpPr>
          <p:spPr>
            <a:xfrm>
              <a:off x="6962075" y="4048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2AE32B95-9843-43A6-8CC7-255CCCD38372}"/>
                </a:ext>
              </a:extLst>
            </p:cNvPr>
            <p:cNvSpPr/>
            <p:nvPr/>
          </p:nvSpPr>
          <p:spPr>
            <a:xfrm>
              <a:off x="2752725" y="35791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555F792E-9885-4057-8EC0-A5B174850FDF}"/>
                </a:ext>
              </a:extLst>
            </p:cNvPr>
            <p:cNvSpPr/>
            <p:nvPr/>
          </p:nvSpPr>
          <p:spPr>
            <a:xfrm>
              <a:off x="2703504" y="35760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C33FFA3D-84D4-4FA4-B294-20146D7F01A2}"/>
                </a:ext>
              </a:extLst>
            </p:cNvPr>
            <p:cNvSpPr/>
            <p:nvPr/>
          </p:nvSpPr>
          <p:spPr>
            <a:xfrm>
              <a:off x="2684538" y="40939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EC357ECA-9A8B-4E53-9AE9-509E7AB3DA10}"/>
                </a:ext>
              </a:extLst>
            </p:cNvPr>
            <p:cNvSpPr/>
            <p:nvPr/>
          </p:nvSpPr>
          <p:spPr>
            <a:xfrm>
              <a:off x="2845090" y="403040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0A8D0FB8-6578-4640-AEEE-D14CC7CC3A16}"/>
                </a:ext>
              </a:extLst>
            </p:cNvPr>
            <p:cNvSpPr/>
            <p:nvPr/>
          </p:nvSpPr>
          <p:spPr>
            <a:xfrm>
              <a:off x="2719691" y="35907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D46710DA-FF48-4B91-86EB-44E5DAB281E5}"/>
                </a:ext>
              </a:extLst>
            </p:cNvPr>
            <p:cNvSpPr/>
            <p:nvPr/>
          </p:nvSpPr>
          <p:spPr>
            <a:xfrm>
              <a:off x="9378116" y="380413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D5ED5B75-7851-47CC-8AFF-D51CBE6BF2F2}"/>
                </a:ext>
              </a:extLst>
            </p:cNvPr>
            <p:cNvSpPr/>
            <p:nvPr/>
          </p:nvSpPr>
          <p:spPr>
            <a:xfrm>
              <a:off x="3581400" y="593353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343E5A4B-5603-4D68-9F6F-CD0F691E6AE6}"/>
                </a:ext>
              </a:extLst>
            </p:cNvPr>
            <p:cNvSpPr/>
            <p:nvPr/>
          </p:nvSpPr>
          <p:spPr>
            <a:xfrm>
              <a:off x="3452812" y="60293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76278C18-7C77-45CB-9F26-4CA5E4EE1A44}"/>
                </a:ext>
              </a:extLst>
            </p:cNvPr>
            <p:cNvSpPr/>
            <p:nvPr/>
          </p:nvSpPr>
          <p:spPr>
            <a:xfrm>
              <a:off x="9117463" y="32157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C72225DA-4E73-4B46-828D-31265FEE95E0}"/>
                </a:ext>
              </a:extLst>
            </p:cNvPr>
            <p:cNvSpPr/>
            <p:nvPr/>
          </p:nvSpPr>
          <p:spPr>
            <a:xfrm>
              <a:off x="6023934" y="31626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919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38400" y="249793"/>
            <a:ext cx="7543800" cy="5903176"/>
            <a:chOff x="914400" y="249793"/>
            <a:chExt cx="7543800" cy="5903176"/>
          </a:xfrm>
        </p:grpSpPr>
        <p:grpSp>
          <p:nvGrpSpPr>
            <p:cNvPr id="8" name="Group 7"/>
            <p:cNvGrpSpPr/>
            <p:nvPr/>
          </p:nvGrpSpPr>
          <p:grpSpPr>
            <a:xfrm>
              <a:off x="914400" y="249793"/>
              <a:ext cx="7543800" cy="5903176"/>
              <a:chOff x="914400" y="249793"/>
              <a:chExt cx="7543800" cy="5903176"/>
            </a:xfrm>
          </p:grpSpPr>
          <p:pic>
            <p:nvPicPr>
              <p:cNvPr id="1026" name="Picture 2" descr="http://www.pharmgkb.org/download.do?objCls=Attachment&amp;objId=cpic_priorit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5295"/>
                <a:ext cx="7543800" cy="58276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77640" y="249793"/>
                <a:ext cx="6532558" cy="369332"/>
              </a:xfrm>
              <a:prstGeom prst="rect">
                <a:avLst/>
              </a:prstGeom>
              <a:solidFill>
                <a:schemeClr val="bg1"/>
              </a:solidFill>
            </p:spPr>
            <p:txBody>
              <a:bodyPr wrap="none" rtlCol="0">
                <a:spAutoFit/>
              </a:bodyPr>
              <a:lstStyle/>
              <a:p>
                <a:r>
                  <a:rPr lang="en-US" dirty="0">
                    <a:latin typeface="Arial" panose="020B0604020202020204" pitchFamily="34" charset="0"/>
                    <a:cs typeface="Arial" panose="020B0604020202020204" pitchFamily="34" charset="0"/>
                  </a:rPr>
                  <a:t>Initial Prioritization Considerations for New Gene/Drug Groups</a:t>
                </a:r>
              </a:p>
            </p:txBody>
          </p:sp>
        </p:grpSp>
        <p:sp>
          <p:nvSpPr>
            <p:cNvPr id="9" name="TextBox 8"/>
            <p:cNvSpPr txBox="1"/>
            <p:nvPr/>
          </p:nvSpPr>
          <p:spPr>
            <a:xfrm>
              <a:off x="3076575" y="989825"/>
              <a:ext cx="2505075" cy="306467"/>
            </a:xfrm>
            <a:prstGeom prst="roundRect">
              <a:avLst/>
            </a:prstGeom>
            <a:solidFill>
              <a:schemeClr val="accent2">
                <a:lumMod val="20000"/>
                <a:lumOff val="80000"/>
              </a:schemeClr>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New genes/drugs</a:t>
              </a:r>
            </a:p>
          </p:txBody>
        </p:sp>
      </p:grpSp>
    </p:spTree>
    <p:extLst>
      <p:ext uri="{BB962C8B-B14F-4D97-AF65-F5344CB8AC3E}">
        <p14:creationId xmlns:p14="http://schemas.microsoft.com/office/powerpoint/2010/main" val="335818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95F17-42B9-4DE6-9D3F-C2BAC4C74877}"/>
              </a:ext>
            </a:extLst>
          </p:cNvPr>
          <p:cNvPicPr>
            <a:picLocks noChangeAspect="1"/>
          </p:cNvPicPr>
          <p:nvPr/>
        </p:nvPicPr>
        <p:blipFill>
          <a:blip r:embed="rId2"/>
          <a:stretch>
            <a:fillRect/>
          </a:stretch>
        </p:blipFill>
        <p:spPr>
          <a:xfrm>
            <a:off x="2286000" y="-4573"/>
            <a:ext cx="6705600" cy="6571489"/>
          </a:xfrm>
          <a:prstGeom prst="rect">
            <a:avLst/>
          </a:prstGeom>
        </p:spPr>
      </p:pic>
      <p:sp>
        <p:nvSpPr>
          <p:cNvPr id="4" name="Rectangle 3">
            <a:extLst>
              <a:ext uri="{FF2B5EF4-FFF2-40B4-BE49-F238E27FC236}">
                <a16:creationId xmlns:a16="http://schemas.microsoft.com/office/drawing/2014/main" id="{17AB8BA7-4602-4DFE-A5AF-D962730A80FC}"/>
              </a:ext>
            </a:extLst>
          </p:cNvPr>
          <p:cNvSpPr/>
          <p:nvPr/>
        </p:nvSpPr>
        <p:spPr>
          <a:xfrm>
            <a:off x="3200400" y="6508942"/>
            <a:ext cx="3901646" cy="338554"/>
          </a:xfrm>
          <a:prstGeom prst="rect">
            <a:avLst/>
          </a:prstGeom>
        </p:spPr>
        <p:txBody>
          <a:bodyPr wrap="none">
            <a:spAutoFit/>
          </a:bodyPr>
          <a:lstStyle/>
          <a:p>
            <a:r>
              <a:rPr lang="en-US" sz="1600" dirty="0"/>
              <a:t>https://cpicpgx.org/prioritization/#flowchart</a:t>
            </a:r>
          </a:p>
        </p:txBody>
      </p:sp>
    </p:spTree>
    <p:extLst>
      <p:ext uri="{BB962C8B-B14F-4D97-AF65-F5344CB8AC3E}">
        <p14:creationId xmlns:p14="http://schemas.microsoft.com/office/powerpoint/2010/main" val="188860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2B52E0-3F03-4A14-80D9-AA2BA1112ADE}"/>
              </a:ext>
            </a:extLst>
          </p:cNvPr>
          <p:cNvPicPr>
            <a:picLocks noChangeAspect="1"/>
          </p:cNvPicPr>
          <p:nvPr/>
        </p:nvPicPr>
        <p:blipFill>
          <a:blip r:embed="rId2"/>
          <a:stretch>
            <a:fillRect/>
          </a:stretch>
        </p:blipFill>
        <p:spPr>
          <a:xfrm>
            <a:off x="1676400" y="0"/>
            <a:ext cx="8371380" cy="6858000"/>
          </a:xfrm>
          <a:prstGeom prst="rect">
            <a:avLst/>
          </a:prstGeom>
        </p:spPr>
      </p:pic>
      <p:sp>
        <p:nvSpPr>
          <p:cNvPr id="3" name="Rectangle 2">
            <a:extLst>
              <a:ext uri="{FF2B5EF4-FFF2-40B4-BE49-F238E27FC236}">
                <a16:creationId xmlns:a16="http://schemas.microsoft.com/office/drawing/2014/main" id="{4630FF06-5C5B-4D00-AB33-DA13E6A464AE}"/>
              </a:ext>
            </a:extLst>
          </p:cNvPr>
          <p:cNvSpPr/>
          <p:nvPr/>
        </p:nvSpPr>
        <p:spPr>
          <a:xfrm>
            <a:off x="8077200" y="228600"/>
            <a:ext cx="3295774" cy="369332"/>
          </a:xfrm>
          <a:prstGeom prst="rect">
            <a:avLst/>
          </a:prstGeom>
        </p:spPr>
        <p:txBody>
          <a:bodyPr wrap="none">
            <a:spAutoFit/>
          </a:bodyPr>
          <a:lstStyle/>
          <a:p>
            <a:r>
              <a:rPr lang="en-US" dirty="0"/>
              <a:t>https://cpicpgx.org/genes-drugs/</a:t>
            </a:r>
          </a:p>
        </p:txBody>
      </p:sp>
    </p:spTree>
    <p:extLst>
      <p:ext uri="{BB962C8B-B14F-4D97-AF65-F5344CB8AC3E}">
        <p14:creationId xmlns:p14="http://schemas.microsoft.com/office/powerpoint/2010/main" val="420432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49062" y="304800"/>
            <a:ext cx="4442738" cy="1692980"/>
            <a:chOff x="53062" y="186876"/>
            <a:chExt cx="4442738" cy="1692980"/>
          </a:xfrm>
        </p:grpSpPr>
        <p:sp>
          <p:nvSpPr>
            <p:cNvPr id="14" name="TextBox 13"/>
            <p:cNvSpPr txBox="1"/>
            <p:nvPr/>
          </p:nvSpPr>
          <p:spPr>
            <a:xfrm>
              <a:off x="457200" y="1602857"/>
              <a:ext cx="295035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Apr;93(4):324-5</a:t>
              </a:r>
              <a:r>
                <a:rPr lang="en-US" sz="1200" i="1" dirty="0"/>
                <a:t>. </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2" y="186876"/>
              <a:ext cx="4442738" cy="145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056136" y="2209800"/>
            <a:ext cx="4512216" cy="1495512"/>
            <a:chOff x="4495800" y="1066800"/>
            <a:chExt cx="4572000" cy="149551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572000" cy="12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181600" y="2285313"/>
              <a:ext cx="2960213"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Sep;94(3):317-23</a:t>
              </a:r>
            </a:p>
          </p:txBody>
        </p:sp>
      </p:grpSp>
      <p:grpSp>
        <p:nvGrpSpPr>
          <p:cNvPr id="6" name="Group 5"/>
          <p:cNvGrpSpPr/>
          <p:nvPr/>
        </p:nvGrpSpPr>
        <p:grpSpPr>
          <a:xfrm>
            <a:off x="1587222" y="287512"/>
            <a:ext cx="4495800" cy="1558576"/>
            <a:chOff x="0" y="2562312"/>
            <a:chExt cx="4495800" cy="1558576"/>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62312"/>
              <a:ext cx="4495800" cy="128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3184" y="3843889"/>
              <a:ext cx="284071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Feb;93(2):153-8</a:t>
              </a:r>
            </a:p>
          </p:txBody>
        </p:sp>
      </p:grpSp>
      <p:grpSp>
        <p:nvGrpSpPr>
          <p:cNvPr id="9" name="Group 8"/>
          <p:cNvGrpSpPr/>
          <p:nvPr/>
        </p:nvGrpSpPr>
        <p:grpSpPr>
          <a:xfrm>
            <a:off x="1598197" y="2133601"/>
            <a:ext cx="4439338" cy="1589067"/>
            <a:chOff x="4555584" y="3162128"/>
            <a:chExt cx="4588416" cy="1729556"/>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5584" y="3162128"/>
              <a:ext cx="4588416" cy="14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186680" y="4590196"/>
              <a:ext cx="3023258" cy="301488"/>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May;93(5):402-8.</a:t>
              </a:r>
            </a:p>
          </p:txBody>
        </p:sp>
      </p:grpSp>
      <p:grpSp>
        <p:nvGrpSpPr>
          <p:cNvPr id="7" name="Group 6"/>
          <p:cNvGrpSpPr/>
          <p:nvPr/>
        </p:nvGrpSpPr>
        <p:grpSpPr>
          <a:xfrm>
            <a:off x="1587222" y="3962400"/>
            <a:ext cx="4280178" cy="1353404"/>
            <a:chOff x="63222" y="4867195"/>
            <a:chExt cx="4280178" cy="1353404"/>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22" y="4867195"/>
              <a:ext cx="4280178" cy="11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93184" y="5943600"/>
              <a:ext cx="2919902"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Sep;94(3):324-8.</a:t>
              </a:r>
            </a:p>
          </p:txBody>
        </p:sp>
      </p:grpSp>
      <p:grpSp>
        <p:nvGrpSpPr>
          <p:cNvPr id="8" name="Group 7"/>
          <p:cNvGrpSpPr/>
          <p:nvPr/>
        </p:nvGrpSpPr>
        <p:grpSpPr>
          <a:xfrm>
            <a:off x="6079584" y="3886201"/>
            <a:ext cx="4465320" cy="1469037"/>
            <a:chOff x="4555584" y="4980162"/>
            <a:chExt cx="4465320" cy="1469037"/>
          </a:xfrm>
        </p:grpSpPr>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584" y="4980162"/>
              <a:ext cx="4465320" cy="12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099526" y="6172200"/>
              <a:ext cx="2668231"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Aug 29. </a:t>
              </a:r>
              <a:r>
                <a:rPr lang="en-US" sz="1200" dirty="0" err="1"/>
                <a:t>Epub</a:t>
              </a:r>
              <a:endParaRPr lang="en-US" sz="1200" dirty="0"/>
            </a:p>
          </p:txBody>
        </p:sp>
      </p:gr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8543" y="5410200"/>
            <a:ext cx="480782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577584" y="6400801"/>
            <a:ext cx="295292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2014 Feb;95(2):141-6.</a:t>
            </a:r>
          </a:p>
        </p:txBody>
      </p:sp>
    </p:spTree>
    <p:extLst>
      <p:ext uri="{BB962C8B-B14F-4D97-AF65-F5344CB8AC3E}">
        <p14:creationId xmlns:p14="http://schemas.microsoft.com/office/powerpoint/2010/main" val="71958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63650-EC45-4FB2-96D6-E9CDB6CD52A9}"/>
              </a:ext>
            </a:extLst>
          </p:cNvPr>
          <p:cNvPicPr>
            <a:picLocks noChangeAspect="1"/>
          </p:cNvPicPr>
          <p:nvPr/>
        </p:nvPicPr>
        <p:blipFill rotWithShape="1">
          <a:blip r:embed="rId3"/>
          <a:srcRect l="26250" t="8889" r="27500" b="3333"/>
          <a:stretch/>
        </p:blipFill>
        <p:spPr>
          <a:xfrm>
            <a:off x="3276600" y="152400"/>
            <a:ext cx="6096000" cy="6507892"/>
          </a:xfrm>
          <a:prstGeom prst="rect">
            <a:avLst/>
          </a:prstGeom>
        </p:spPr>
      </p:pic>
      <p:sp>
        <p:nvSpPr>
          <p:cNvPr id="2" name="TextBox 1">
            <a:extLst>
              <a:ext uri="{FF2B5EF4-FFF2-40B4-BE49-F238E27FC236}">
                <a16:creationId xmlns:a16="http://schemas.microsoft.com/office/drawing/2014/main" id="{5BDEC64C-EE3B-4F2B-8815-92005E4C3FF9}"/>
              </a:ext>
            </a:extLst>
          </p:cNvPr>
          <p:cNvSpPr txBox="1"/>
          <p:nvPr/>
        </p:nvSpPr>
        <p:spPr>
          <a:xfrm>
            <a:off x="304800" y="2362200"/>
            <a:ext cx="1790811" cy="369332"/>
          </a:xfrm>
          <a:prstGeom prst="rect">
            <a:avLst/>
          </a:prstGeom>
          <a:noFill/>
        </p:spPr>
        <p:txBody>
          <a:bodyPr wrap="none" rtlCol="0">
            <a:spAutoFit/>
          </a:bodyPr>
          <a:lstStyle/>
          <a:p>
            <a:r>
              <a:rPr lang="en-US" dirty="0"/>
              <a:t>www.cpicpgx.org</a:t>
            </a:r>
          </a:p>
        </p:txBody>
      </p:sp>
    </p:spTree>
    <p:extLst>
      <p:ext uri="{BB962C8B-B14F-4D97-AF65-F5344CB8AC3E}">
        <p14:creationId xmlns:p14="http://schemas.microsoft.com/office/powerpoint/2010/main" val="193232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4114801"/>
            <a:ext cx="1981200" cy="307777"/>
          </a:xfrm>
          <a:prstGeom prst="rect">
            <a:avLst/>
          </a:prstGeom>
          <a:solidFill>
            <a:schemeClr val="bg1"/>
          </a:solidFill>
          <a:ln w="38100">
            <a:solidFill>
              <a:srgbClr val="FF0000"/>
            </a:solidFill>
          </a:ln>
        </p:spPr>
        <p:txBody>
          <a:bodyPr wrap="square" rtlCol="0">
            <a:spAutoFit/>
          </a:bodyPr>
          <a:lstStyle/>
          <a:p>
            <a:r>
              <a:rPr lang="en-US" sz="1400" dirty="0"/>
              <a:t>Links to guideline pages</a:t>
            </a:r>
          </a:p>
        </p:txBody>
      </p:sp>
      <p:sp>
        <p:nvSpPr>
          <p:cNvPr id="8" name="Rectangle 7">
            <a:extLst>
              <a:ext uri="{FF2B5EF4-FFF2-40B4-BE49-F238E27FC236}">
                <a16:creationId xmlns:a16="http://schemas.microsoft.com/office/drawing/2014/main" id="{EDA967FF-4C51-4162-855B-19205AC4A85E}"/>
              </a:ext>
            </a:extLst>
          </p:cNvPr>
          <p:cNvSpPr/>
          <p:nvPr/>
        </p:nvSpPr>
        <p:spPr>
          <a:xfrm>
            <a:off x="550659" y="838200"/>
            <a:ext cx="3106941" cy="369332"/>
          </a:xfrm>
          <a:prstGeom prst="rect">
            <a:avLst/>
          </a:prstGeom>
        </p:spPr>
        <p:txBody>
          <a:bodyPr wrap="none">
            <a:spAutoFit/>
          </a:bodyPr>
          <a:lstStyle/>
          <a:p>
            <a:r>
              <a:rPr lang="en-US" dirty="0"/>
              <a:t>https://cpicpgx.org/guidelines/</a:t>
            </a:r>
          </a:p>
        </p:txBody>
      </p:sp>
      <p:pic>
        <p:nvPicPr>
          <p:cNvPr id="2" name="Picture 1">
            <a:extLst>
              <a:ext uri="{FF2B5EF4-FFF2-40B4-BE49-F238E27FC236}">
                <a16:creationId xmlns:a16="http://schemas.microsoft.com/office/drawing/2014/main" id="{2729CC24-05CE-4DBC-99A3-40B3EBF8ABBE}"/>
              </a:ext>
            </a:extLst>
          </p:cNvPr>
          <p:cNvPicPr>
            <a:picLocks noChangeAspect="1"/>
          </p:cNvPicPr>
          <p:nvPr/>
        </p:nvPicPr>
        <p:blipFill rotWithShape="1">
          <a:blip r:embed="rId3"/>
          <a:srcRect l="26874" t="10000" r="28751" b="4444"/>
          <a:stretch/>
        </p:blipFill>
        <p:spPr>
          <a:xfrm>
            <a:off x="3886200" y="495300"/>
            <a:ext cx="5410200" cy="5867400"/>
          </a:xfrm>
          <a:prstGeom prst="rect">
            <a:avLst/>
          </a:prstGeom>
        </p:spPr>
      </p:pic>
      <p:cxnSp>
        <p:nvCxnSpPr>
          <p:cNvPr id="7" name="Straight Arrow Connector 6"/>
          <p:cNvCxnSpPr>
            <a:cxnSpLocks/>
          </p:cNvCxnSpPr>
          <p:nvPr/>
        </p:nvCxnSpPr>
        <p:spPr>
          <a:xfrm>
            <a:off x="2514600" y="4422578"/>
            <a:ext cx="1524000" cy="759022"/>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95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FDD85-365A-4196-94E9-60E5BBEC9E77}"/>
              </a:ext>
            </a:extLst>
          </p:cNvPr>
          <p:cNvPicPr>
            <a:picLocks noChangeAspect="1"/>
          </p:cNvPicPr>
          <p:nvPr/>
        </p:nvPicPr>
        <p:blipFill rotWithShape="1">
          <a:blip r:embed="rId3"/>
          <a:srcRect l="26250" t="8889" r="26875" b="4445"/>
          <a:stretch/>
        </p:blipFill>
        <p:spPr>
          <a:xfrm>
            <a:off x="2667000" y="54864"/>
            <a:ext cx="6248400" cy="6498336"/>
          </a:xfrm>
          <a:prstGeom prst="rect">
            <a:avLst/>
          </a:prstGeom>
        </p:spPr>
      </p:pic>
    </p:spTree>
    <p:extLst>
      <p:ext uri="{BB962C8B-B14F-4D97-AF65-F5344CB8AC3E}">
        <p14:creationId xmlns:p14="http://schemas.microsoft.com/office/powerpoint/2010/main" val="145258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A9BFA8-B144-4655-ACC9-8C61D5E7D767}"/>
              </a:ext>
            </a:extLst>
          </p:cNvPr>
          <p:cNvPicPr>
            <a:picLocks noChangeAspect="1"/>
          </p:cNvPicPr>
          <p:nvPr/>
        </p:nvPicPr>
        <p:blipFill rotWithShape="1">
          <a:blip r:embed="rId3"/>
          <a:srcRect l="27500" t="8889" r="29063" b="4445"/>
          <a:stretch/>
        </p:blipFill>
        <p:spPr>
          <a:xfrm>
            <a:off x="3354355" y="152399"/>
            <a:ext cx="5295900" cy="5943600"/>
          </a:xfrm>
          <a:prstGeom prst="rect">
            <a:avLst/>
          </a:prstGeom>
        </p:spPr>
      </p:pic>
      <p:sp>
        <p:nvSpPr>
          <p:cNvPr id="3" name="TextBox 2"/>
          <p:cNvSpPr txBox="1"/>
          <p:nvPr/>
        </p:nvSpPr>
        <p:spPr>
          <a:xfrm>
            <a:off x="8534400" y="1676401"/>
            <a:ext cx="1143000" cy="307777"/>
          </a:xfrm>
          <a:prstGeom prst="rect">
            <a:avLst/>
          </a:prstGeom>
          <a:noFill/>
          <a:ln w="38100">
            <a:solidFill>
              <a:srgbClr val="FF0000"/>
            </a:solidFill>
          </a:ln>
        </p:spPr>
        <p:txBody>
          <a:bodyPr wrap="square" rtlCol="0">
            <a:spAutoFit/>
          </a:bodyPr>
          <a:lstStyle/>
          <a:p>
            <a:r>
              <a:rPr lang="en-US" sz="1400" dirty="0"/>
              <a:t>CPIC slides</a:t>
            </a:r>
          </a:p>
        </p:txBody>
      </p:sp>
      <p:cxnSp>
        <p:nvCxnSpPr>
          <p:cNvPr id="4" name="Straight Arrow Connector 3"/>
          <p:cNvCxnSpPr/>
          <p:nvPr/>
        </p:nvCxnSpPr>
        <p:spPr>
          <a:xfrm flipH="1">
            <a:off x="8165841" y="1986581"/>
            <a:ext cx="840475" cy="45719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077200" y="3733801"/>
            <a:ext cx="1143000" cy="307777"/>
          </a:xfrm>
          <a:prstGeom prst="rect">
            <a:avLst/>
          </a:prstGeom>
          <a:noFill/>
          <a:ln w="38100">
            <a:solidFill>
              <a:srgbClr val="FF0000"/>
            </a:solidFill>
          </a:ln>
        </p:spPr>
        <p:txBody>
          <a:bodyPr wrap="square" rtlCol="0">
            <a:spAutoFit/>
          </a:bodyPr>
          <a:lstStyle/>
          <a:p>
            <a:r>
              <a:rPr lang="en-US" sz="1400" dirty="0"/>
              <a:t>CPIC projects</a:t>
            </a:r>
          </a:p>
        </p:txBody>
      </p:sp>
      <p:cxnSp>
        <p:nvCxnSpPr>
          <p:cNvPr id="8" name="Straight Arrow Connector 7"/>
          <p:cNvCxnSpPr>
            <a:cxnSpLocks/>
            <a:stCxn id="7" idx="2"/>
          </p:cNvCxnSpPr>
          <p:nvPr/>
        </p:nvCxnSpPr>
        <p:spPr>
          <a:xfrm flipH="1">
            <a:off x="6248400" y="4041578"/>
            <a:ext cx="2400300" cy="682822"/>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53400" y="5179773"/>
            <a:ext cx="1905000" cy="307777"/>
          </a:xfrm>
          <a:prstGeom prst="rect">
            <a:avLst/>
          </a:prstGeom>
          <a:noFill/>
          <a:ln w="38100">
            <a:solidFill>
              <a:srgbClr val="FF0000"/>
            </a:solidFill>
          </a:ln>
        </p:spPr>
        <p:txBody>
          <a:bodyPr wrap="square" rtlCol="0">
            <a:spAutoFit/>
          </a:bodyPr>
          <a:lstStyle/>
          <a:p>
            <a:r>
              <a:rPr lang="en-US" sz="1400" dirty="0"/>
              <a:t>CPIC SOPs</a:t>
            </a:r>
          </a:p>
        </p:txBody>
      </p:sp>
      <p:cxnSp>
        <p:nvCxnSpPr>
          <p:cNvPr id="11" name="Straight Arrow Connector 10"/>
          <p:cNvCxnSpPr/>
          <p:nvPr/>
        </p:nvCxnSpPr>
        <p:spPr>
          <a:xfrm flipH="1">
            <a:off x="7924800" y="5487550"/>
            <a:ext cx="1066800" cy="30365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35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p:txBody>
          <a:bodyPr>
            <a:normAutofit fontScale="92500" lnSpcReduction="20000"/>
          </a:bodyPr>
          <a:lstStyle/>
          <a:p>
            <a:pPr marL="0" indent="0">
              <a:buNone/>
            </a:pPr>
            <a:r>
              <a:rPr lang="en-US" dirty="0"/>
              <a:t>After completing this activity, the learner should be able to…</a:t>
            </a:r>
          </a:p>
          <a:p>
            <a:pPr lvl="0"/>
            <a:r>
              <a:rPr lang="en-US" dirty="0"/>
              <a:t>Describe barriers to clinical implementation of pharmacogenetics.</a:t>
            </a:r>
          </a:p>
          <a:p>
            <a:pPr lvl="0"/>
            <a:r>
              <a:rPr lang="en-US" dirty="0"/>
              <a:t>Describe CPIC and the underlying assumptions of CPIC guidelines.</a:t>
            </a:r>
          </a:p>
          <a:p>
            <a:pPr lvl="0"/>
            <a:r>
              <a:rPr lang="en-US" dirty="0"/>
              <a:t>Explain the CPIC guideline development process.</a:t>
            </a:r>
          </a:p>
          <a:p>
            <a:pPr lvl="0"/>
            <a:r>
              <a:rPr lang="en-US" dirty="0"/>
              <a:t>Illustrate how CPIC guidelines can be used by clinicians to make specific prescribing decisions for patient care when genetic information is available.</a:t>
            </a:r>
          </a:p>
          <a:p>
            <a:r>
              <a:rPr lang="en-US" dirty="0"/>
              <a:t>Illustrate how CPIC guidelines can be used to aid the clinical implementation of pharmacogenomics into the electronic health record with clinical decision support.</a:t>
            </a:r>
          </a:p>
        </p:txBody>
      </p:sp>
    </p:spTree>
    <p:extLst>
      <p:ext uri="{BB962C8B-B14F-4D97-AF65-F5344CB8AC3E}">
        <p14:creationId xmlns:p14="http://schemas.microsoft.com/office/powerpoint/2010/main" val="132403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B8F8-4275-4CBE-8BA5-CE072474096B}"/>
              </a:ext>
            </a:extLst>
          </p:cNvPr>
          <p:cNvPicPr>
            <a:picLocks noChangeAspect="1"/>
          </p:cNvPicPr>
          <p:nvPr/>
        </p:nvPicPr>
        <p:blipFill rotWithShape="1">
          <a:blip r:embed="rId3"/>
          <a:srcRect l="26250" t="6666" r="28125" b="4444"/>
          <a:stretch/>
        </p:blipFill>
        <p:spPr>
          <a:xfrm>
            <a:off x="914399" y="0"/>
            <a:ext cx="5910263" cy="6477000"/>
          </a:xfrm>
          <a:prstGeom prst="rect">
            <a:avLst/>
          </a:prstGeom>
        </p:spPr>
      </p:pic>
      <p:sp>
        <p:nvSpPr>
          <p:cNvPr id="3" name="Rectangle 2"/>
          <p:cNvSpPr/>
          <p:nvPr/>
        </p:nvSpPr>
        <p:spPr>
          <a:xfrm>
            <a:off x="7617496" y="2438400"/>
            <a:ext cx="3660105" cy="369332"/>
          </a:xfrm>
          <a:prstGeom prst="rect">
            <a:avLst/>
          </a:prstGeom>
        </p:spPr>
        <p:txBody>
          <a:bodyPr wrap="none">
            <a:spAutoFit/>
          </a:bodyPr>
          <a:lstStyle/>
          <a:p>
            <a:r>
              <a:rPr lang="en-US" dirty="0"/>
              <a:t>https://cpicpgx.org/implementation/</a:t>
            </a:r>
          </a:p>
        </p:txBody>
      </p:sp>
    </p:spTree>
    <p:extLst>
      <p:ext uri="{BB962C8B-B14F-4D97-AF65-F5344CB8AC3E}">
        <p14:creationId xmlns:p14="http://schemas.microsoft.com/office/powerpoint/2010/main" val="208091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C63AB-3F89-463D-A43A-F07B5B5D5FC1}"/>
              </a:ext>
            </a:extLst>
          </p:cNvPr>
          <p:cNvPicPr>
            <a:picLocks noChangeAspect="1"/>
          </p:cNvPicPr>
          <p:nvPr/>
        </p:nvPicPr>
        <p:blipFill>
          <a:blip r:embed="rId2"/>
          <a:stretch>
            <a:fillRect/>
          </a:stretch>
        </p:blipFill>
        <p:spPr>
          <a:xfrm>
            <a:off x="1676400" y="533401"/>
            <a:ext cx="9144000" cy="5246869"/>
          </a:xfrm>
          <a:prstGeom prst="rect">
            <a:avLst/>
          </a:prstGeom>
        </p:spPr>
      </p:pic>
      <p:sp>
        <p:nvSpPr>
          <p:cNvPr id="4" name="TextBox 3"/>
          <p:cNvSpPr txBox="1"/>
          <p:nvPr/>
        </p:nvSpPr>
        <p:spPr>
          <a:xfrm>
            <a:off x="5638801" y="1905001"/>
            <a:ext cx="3138487" cy="584775"/>
          </a:xfrm>
          <a:prstGeom prst="rect">
            <a:avLst/>
          </a:prstGeom>
          <a:noFill/>
          <a:ln w="76200">
            <a:solidFill>
              <a:srgbClr val="FF0000"/>
            </a:solidFill>
          </a:ln>
        </p:spPr>
        <p:txBody>
          <a:bodyPr wrap="square" rtlCol="0">
            <a:spAutoFit/>
          </a:bodyPr>
          <a:lstStyle/>
          <a:p>
            <a:r>
              <a:rPr lang="en-US" sz="1600" dirty="0"/>
              <a:t>CPIC guidelines are posted on PharmGKB (www.pharmgkb.org)</a:t>
            </a:r>
          </a:p>
        </p:txBody>
      </p:sp>
      <p:cxnSp>
        <p:nvCxnSpPr>
          <p:cNvPr id="3" name="Straight Arrow Connector 2"/>
          <p:cNvCxnSpPr>
            <a:cxnSpLocks/>
            <a:stCxn id="4" idx="2"/>
          </p:cNvCxnSpPr>
          <p:nvPr/>
        </p:nvCxnSpPr>
        <p:spPr>
          <a:xfrm>
            <a:off x="7208044" y="2489776"/>
            <a:ext cx="125676" cy="1581035"/>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770662D-29A2-4C86-A58C-3AC353BCEF1F}"/>
              </a:ext>
            </a:extLst>
          </p:cNvPr>
          <p:cNvSpPr/>
          <p:nvPr/>
        </p:nvSpPr>
        <p:spPr>
          <a:xfrm>
            <a:off x="4405996" y="139299"/>
            <a:ext cx="2864887" cy="369332"/>
          </a:xfrm>
          <a:prstGeom prst="rect">
            <a:avLst/>
          </a:prstGeom>
        </p:spPr>
        <p:txBody>
          <a:bodyPr wrap="none">
            <a:spAutoFit/>
          </a:bodyPr>
          <a:lstStyle/>
          <a:p>
            <a:r>
              <a:rPr lang="en-US" dirty="0"/>
              <a:t>https://www.pharmgkb.org/</a:t>
            </a:r>
          </a:p>
        </p:txBody>
      </p:sp>
    </p:spTree>
    <p:extLst>
      <p:ext uri="{BB962C8B-B14F-4D97-AF65-F5344CB8AC3E}">
        <p14:creationId xmlns:p14="http://schemas.microsoft.com/office/powerpoint/2010/main" val="402415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4019"/>
            <a:ext cx="11125200"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0" y="429491"/>
            <a:ext cx="5867400" cy="1143000"/>
          </a:xfrm>
          <a:solidFill>
            <a:schemeClr val="bg1"/>
          </a:solidFill>
          <a:ln w="38100">
            <a:solidFill>
              <a:srgbClr val="FF0000"/>
            </a:solidFill>
          </a:ln>
        </p:spPr>
        <p:txBody>
          <a:bodyPr rtlCol="0">
            <a:noAutofit/>
          </a:bodyPr>
          <a:lstStyle/>
          <a:p>
            <a:pPr>
              <a:defRPr/>
            </a:pPr>
            <a:r>
              <a:rPr lang="en-US" sz="2800" dirty="0"/>
              <a:t>CPIC guidelines linked to “Practice Guideline” filter on PubMed</a:t>
            </a:r>
          </a:p>
        </p:txBody>
      </p:sp>
      <p:sp>
        <p:nvSpPr>
          <p:cNvPr id="3" name="Rectangle 2"/>
          <p:cNvSpPr/>
          <p:nvPr/>
        </p:nvSpPr>
        <p:spPr>
          <a:xfrm>
            <a:off x="2209800" y="1724891"/>
            <a:ext cx="1291938"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05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1072896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728645">
            <a:off x="7071951" y="1506909"/>
            <a:ext cx="1600200" cy="3502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82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sz="3200" dirty="0"/>
              <a:t>CPIC is cited in NIH’s Genetic Test Registry (GTR) for clinical pharmacogenetic tests</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t="14583" r="4375" b="12500"/>
          <a:stretch>
            <a:fillRect/>
          </a:stretch>
        </p:blipFill>
        <p:spPr bwMode="auto">
          <a:xfrm>
            <a:off x="1524000" y="1905001"/>
            <a:ext cx="9144000" cy="418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991600" y="4800600"/>
            <a:ext cx="12954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841248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09600" y="238930"/>
            <a:ext cx="10972800" cy="909615"/>
          </a:xfrm>
        </p:spPr>
        <p:txBody>
          <a:bodyPr>
            <a:normAutofit/>
          </a:bodyPr>
          <a:lstStyle/>
          <a:p>
            <a:pPr eaLnBrk="1" hangingPunct="1"/>
            <a:r>
              <a:rPr lang="en-US" sz="4000" dirty="0"/>
              <a:t>ASHP and ASCPT endorse CPIC guidelines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1343" r="-149"/>
          <a:stretch/>
        </p:blipFill>
        <p:spPr bwMode="auto">
          <a:xfrm>
            <a:off x="0" y="1066800"/>
            <a:ext cx="5753101" cy="559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66900" y="4343400"/>
            <a:ext cx="3915743"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1905000" y="5638800"/>
            <a:ext cx="3915743"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2" name="Picture 1">
            <a:extLst>
              <a:ext uri="{FF2B5EF4-FFF2-40B4-BE49-F238E27FC236}">
                <a16:creationId xmlns:a16="http://schemas.microsoft.com/office/drawing/2014/main" id="{BA2E51D6-7D6B-4417-A46F-CD180C6E7496}"/>
              </a:ext>
            </a:extLst>
          </p:cNvPr>
          <p:cNvPicPr>
            <a:picLocks noChangeAspect="1"/>
          </p:cNvPicPr>
          <p:nvPr/>
        </p:nvPicPr>
        <p:blipFill rotWithShape="1">
          <a:blip r:embed="rId4"/>
          <a:srcRect l="18750" t="8889" r="32500" b="64445"/>
          <a:stretch/>
        </p:blipFill>
        <p:spPr>
          <a:xfrm>
            <a:off x="6438900" y="2362200"/>
            <a:ext cx="5448300" cy="1676400"/>
          </a:xfrm>
          <a:prstGeom prst="rect">
            <a:avLst/>
          </a:prstGeom>
        </p:spPr>
      </p:pic>
      <p:sp>
        <p:nvSpPr>
          <p:cNvPr id="7" name="Rectangle 6">
            <a:extLst>
              <a:ext uri="{FF2B5EF4-FFF2-40B4-BE49-F238E27FC236}">
                <a16:creationId xmlns:a16="http://schemas.microsoft.com/office/drawing/2014/main" id="{7D2BDB8E-C8C5-445D-80C8-9C557AA29FCD}"/>
              </a:ext>
            </a:extLst>
          </p:cNvPr>
          <p:cNvSpPr/>
          <p:nvPr/>
        </p:nvSpPr>
        <p:spPr>
          <a:xfrm>
            <a:off x="6434235" y="3733800"/>
            <a:ext cx="5410200"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30979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External interactions with other groups</a:t>
            </a:r>
          </a:p>
        </p:txBody>
      </p:sp>
      <p:sp>
        <p:nvSpPr>
          <p:cNvPr id="4" name="Content Placeholder 3"/>
          <p:cNvSpPr>
            <a:spLocks noGrp="1"/>
          </p:cNvSpPr>
          <p:nvPr>
            <p:ph idx="1"/>
          </p:nvPr>
        </p:nvSpPr>
        <p:spPr/>
        <p:txBody>
          <a:bodyPr>
            <a:normAutofit/>
          </a:bodyPr>
          <a:lstStyle/>
          <a:p>
            <a:r>
              <a:rPr lang="en-US" dirty="0"/>
              <a:t>Endorsement by professional societies</a:t>
            </a:r>
          </a:p>
          <a:p>
            <a:pPr lvl="1"/>
            <a:r>
              <a:rPr lang="en-US" dirty="0"/>
              <a:t>ASCPT, ASHP</a:t>
            </a:r>
          </a:p>
          <a:p>
            <a:r>
              <a:rPr lang="en-US" dirty="0"/>
              <a:t>Continue interactions with PharmGKB, PharmVar, ClinGen/ClinVar, NIH’s GTR, PubMed, FDA, NHGRI’s Genomic Medicine Working Group, IOM’s Genomic Medicine Roundtable, DIGITiZE, PGRN, AMIA, and eMERGE</a:t>
            </a:r>
          </a:p>
        </p:txBody>
      </p:sp>
    </p:spTree>
    <p:extLst>
      <p:ext uri="{BB962C8B-B14F-4D97-AF65-F5344CB8AC3E}">
        <p14:creationId xmlns:p14="http://schemas.microsoft.com/office/powerpoint/2010/main" val="172172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9CB36-3405-42D4-A4E6-7B009155056E}"/>
              </a:ext>
            </a:extLst>
          </p:cNvPr>
          <p:cNvPicPr>
            <a:picLocks noChangeAspect="1"/>
          </p:cNvPicPr>
          <p:nvPr/>
        </p:nvPicPr>
        <p:blipFill rotWithShape="1">
          <a:blip r:embed="rId3"/>
          <a:srcRect l="16249" t="8889" r="35001" b="10000"/>
          <a:stretch/>
        </p:blipFill>
        <p:spPr>
          <a:xfrm>
            <a:off x="1447800" y="112834"/>
            <a:ext cx="7086600" cy="6632331"/>
          </a:xfrm>
          <a:prstGeom prst="rect">
            <a:avLst/>
          </a:prstGeom>
        </p:spPr>
      </p:pic>
    </p:spTree>
    <p:extLst>
      <p:ext uri="{BB962C8B-B14F-4D97-AF65-F5344CB8AC3E}">
        <p14:creationId xmlns:p14="http://schemas.microsoft.com/office/powerpoint/2010/main" val="9838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2393"/>
          <a:stretch>
            <a:fillRect/>
          </a:stretch>
        </p:blipFill>
        <p:spPr bwMode="auto">
          <a:xfrm>
            <a:off x="1524000" y="685801"/>
            <a:ext cx="9144000" cy="305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p:cNvSpPr txBox="1">
            <a:spLocks/>
          </p:cNvSpPr>
          <p:nvPr/>
        </p:nvSpPr>
        <p:spPr bwMode="auto">
          <a:xfrm>
            <a:off x="1981200" y="3886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Font typeface="Arial" charset="0"/>
              <a:buChar char="•"/>
            </a:pPr>
            <a:r>
              <a:rPr lang="en-US" sz="2400"/>
              <a:t>Purpose:</a:t>
            </a:r>
          </a:p>
          <a:p>
            <a:pPr lvl="1" eaLnBrk="0" hangingPunct="0">
              <a:spcBef>
                <a:spcPct val="20000"/>
              </a:spcBef>
              <a:buFont typeface="Arial" charset="0"/>
              <a:buChar char="–"/>
            </a:pPr>
            <a:r>
              <a:rPr lang="en-US" sz="2000"/>
              <a:t>To  describe the development process of the CPIC guidelines</a:t>
            </a:r>
          </a:p>
          <a:p>
            <a:pPr lvl="1" eaLnBrk="0" hangingPunct="0">
              <a:spcBef>
                <a:spcPct val="20000"/>
              </a:spcBef>
              <a:buFont typeface="Arial" charset="0"/>
              <a:buChar char="–"/>
            </a:pPr>
            <a:r>
              <a:rPr lang="en-US" sz="2000"/>
              <a:t>To compare our process to the Institute of Medicine’s Standards for Developing Trustworthy Clinical Practice Guidelines</a:t>
            </a:r>
          </a:p>
        </p:txBody>
      </p:sp>
    </p:spTree>
    <p:extLst>
      <p:ext uri="{BB962C8B-B14F-4D97-AF65-F5344CB8AC3E}">
        <p14:creationId xmlns:p14="http://schemas.microsoft.com/office/powerpoint/2010/main" val="112389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29001"/>
            <a:ext cx="8991600" cy="26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images.nap.edu/images/cover.php?id=13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
            <a:ext cx="4038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6853238" y="6488114"/>
            <a:ext cx="381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Caudle et al, </a:t>
            </a:r>
            <a:r>
              <a:rPr lang="en-US" i="1"/>
              <a:t>Current Drug Metab </a:t>
            </a:r>
            <a:r>
              <a:rPr lang="en-US"/>
              <a:t>2014</a:t>
            </a:r>
          </a:p>
        </p:txBody>
      </p:sp>
    </p:spTree>
    <p:extLst>
      <p:ext uri="{BB962C8B-B14F-4D97-AF65-F5344CB8AC3E}">
        <p14:creationId xmlns:p14="http://schemas.microsoft.com/office/powerpoint/2010/main" val="136259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Survey: Challenges to implementing pharmacogenetics in the clinic</a:t>
            </a:r>
          </a:p>
        </p:txBody>
      </p:sp>
      <p:sp>
        <p:nvSpPr>
          <p:cNvPr id="3" name="Content Placeholder 2"/>
          <p:cNvSpPr>
            <a:spLocks noGrp="1"/>
          </p:cNvSpPr>
          <p:nvPr>
            <p:ph idx="1"/>
          </p:nvPr>
        </p:nvSpPr>
        <p:spPr/>
        <p:txBody>
          <a:bodyPr>
            <a:normAutofit/>
          </a:bodyPr>
          <a:lstStyle/>
          <a:p>
            <a:pPr marL="0" indent="0">
              <a:buNone/>
            </a:pPr>
            <a:r>
              <a:rPr lang="en-US" dirty="0"/>
              <a:t>What do you think is the most challenging aspect of the implementation of pharmacogenetics into the clinic? </a:t>
            </a:r>
          </a:p>
          <a:p>
            <a:pPr marL="514350" indent="-514350">
              <a:buAutoNum type="alphaUcPeriod"/>
            </a:pPr>
            <a:r>
              <a:rPr lang="en-US" dirty="0"/>
              <a:t>Translation of genetic information into clinical action</a:t>
            </a:r>
          </a:p>
          <a:p>
            <a:pPr marL="514350" indent="-514350">
              <a:buAutoNum type="alphaUcPeriod"/>
            </a:pPr>
            <a:r>
              <a:rPr lang="en-US" dirty="0"/>
              <a:t>Test cost, test reimbursement or other economic issues</a:t>
            </a:r>
          </a:p>
          <a:p>
            <a:pPr marL="514350" indent="-514350">
              <a:buAutoNum type="alphaUcPeriod"/>
            </a:pPr>
            <a:r>
              <a:rPr lang="en-US" dirty="0"/>
              <a:t>Availability of high quality genotyping test (CLIA approved)</a:t>
            </a:r>
          </a:p>
          <a:p>
            <a:pPr marL="514350" indent="-514350">
              <a:buAutoNum type="alphaUcPeriod"/>
            </a:pPr>
            <a:r>
              <a:rPr lang="en-US" dirty="0"/>
              <a:t>Electronic medical record use, such as the application of CDS</a:t>
            </a:r>
          </a:p>
          <a:p>
            <a:pPr marL="514350" indent="-514350">
              <a:buAutoNum type="alphaUcPeriod"/>
            </a:pPr>
            <a:r>
              <a:rPr lang="en-US" dirty="0"/>
              <a:t>Clinician and patient resistance and/or ethical concerns</a:t>
            </a:r>
          </a:p>
        </p:txBody>
      </p:sp>
      <p:sp>
        <p:nvSpPr>
          <p:cNvPr id="4" name="TextBox 3"/>
          <p:cNvSpPr txBox="1"/>
          <p:nvPr/>
        </p:nvSpPr>
        <p:spPr>
          <a:xfrm>
            <a:off x="2009775" y="6249889"/>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35685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sz="3200" dirty="0"/>
              <a:t>Uniform Elements of CPIC Guidelines (Main)</a:t>
            </a:r>
          </a:p>
        </p:txBody>
      </p:sp>
      <p:sp>
        <p:nvSpPr>
          <p:cNvPr id="3" name="Content Placeholder 2"/>
          <p:cNvSpPr>
            <a:spLocks noGrp="1"/>
          </p:cNvSpPr>
          <p:nvPr>
            <p:ph idx="1"/>
          </p:nvPr>
        </p:nvSpPr>
        <p:spPr>
          <a:xfrm>
            <a:off x="1981200" y="1295401"/>
            <a:ext cx="8229600" cy="4525963"/>
          </a:xfrm>
        </p:spPr>
        <p:txBody>
          <a:bodyPr>
            <a:normAutofit lnSpcReduction="10000"/>
          </a:bodyPr>
          <a:lstStyle/>
          <a:p>
            <a:r>
              <a:rPr lang="en-US" sz="2800" b="1" dirty="0"/>
              <a:t>Introduction</a:t>
            </a:r>
          </a:p>
          <a:p>
            <a:r>
              <a:rPr lang="en-US" sz="2800" b="1" dirty="0"/>
              <a:t>Focused Literature Review</a:t>
            </a:r>
          </a:p>
          <a:p>
            <a:r>
              <a:rPr lang="en-US" sz="2800" b="1" dirty="0"/>
              <a:t>Gene:</a:t>
            </a:r>
          </a:p>
          <a:p>
            <a:pPr lvl="1"/>
            <a:r>
              <a:rPr lang="en-US" b="1" dirty="0">
                <a:solidFill>
                  <a:schemeClr val="tx1"/>
                </a:solidFill>
                <a:latin typeface="+mn-lt"/>
                <a:ea typeface="+mn-ea"/>
                <a:cs typeface="+mn-cs"/>
              </a:rPr>
              <a:t>Background</a:t>
            </a:r>
            <a:endParaRPr lang="en-US" dirty="0">
              <a:ea typeface="+mn-ea"/>
              <a:cs typeface="+mn-cs"/>
            </a:endParaRPr>
          </a:p>
          <a:p>
            <a:pPr lvl="1"/>
            <a:r>
              <a:rPr lang="en-US" b="1" dirty="0">
                <a:latin typeface="+mn-lt"/>
                <a:ea typeface="+mn-ea"/>
                <a:cs typeface="+mn-cs"/>
              </a:rPr>
              <a:t>Genetic Test Interpretation</a:t>
            </a:r>
          </a:p>
          <a:p>
            <a:pPr lvl="2"/>
            <a:r>
              <a:rPr lang="en-US" sz="2000" b="1" dirty="0"/>
              <a:t>Table 1. Assignment of likely _____ [gene] phenotypes based on </a:t>
            </a:r>
            <a:r>
              <a:rPr lang="en-US" sz="2000" b="1" i="1" dirty="0"/>
              <a:t>genotypes</a:t>
            </a:r>
            <a:endParaRPr lang="en-US" sz="2000" dirty="0"/>
          </a:p>
          <a:p>
            <a:pPr lvl="1"/>
            <a:r>
              <a:rPr lang="en-US" b="1" dirty="0">
                <a:solidFill>
                  <a:schemeClr val="tx1"/>
                </a:solidFill>
                <a:latin typeface="+mn-lt"/>
                <a:ea typeface="+mn-ea"/>
                <a:cs typeface="+mn-cs"/>
              </a:rPr>
              <a:t>Available Genetic Test Options </a:t>
            </a:r>
          </a:p>
          <a:p>
            <a:pPr lvl="1"/>
            <a:r>
              <a:rPr lang="en-US" b="1" dirty="0">
                <a:solidFill>
                  <a:schemeClr val="tx1"/>
                </a:solidFill>
                <a:latin typeface="+mn-lt"/>
                <a:ea typeface="+mn-ea"/>
                <a:cs typeface="+mn-cs"/>
              </a:rPr>
              <a:t>Incidental findings</a:t>
            </a:r>
          </a:p>
          <a:p>
            <a:pPr lvl="1"/>
            <a:r>
              <a:rPr lang="en-US" b="1" dirty="0">
                <a:solidFill>
                  <a:schemeClr val="tx1"/>
                </a:solidFill>
                <a:latin typeface="+mn-lt"/>
                <a:ea typeface="+mn-ea"/>
                <a:cs typeface="+mn-cs"/>
              </a:rPr>
              <a:t>Other considerations</a:t>
            </a:r>
            <a:endParaRPr lang="en-US" dirty="0">
              <a:solidFill>
                <a:schemeClr val="tx1"/>
              </a:solidFill>
              <a:latin typeface="+mn-lt"/>
              <a:ea typeface="+mn-ea"/>
              <a:cs typeface="+mn-cs"/>
            </a:endParaRPr>
          </a:p>
          <a:p>
            <a:endParaRPr lang="en-US" sz="2000" dirty="0"/>
          </a:p>
        </p:txBody>
      </p:sp>
    </p:spTree>
    <p:extLst>
      <p:ext uri="{BB962C8B-B14F-4D97-AF65-F5344CB8AC3E}">
        <p14:creationId xmlns:p14="http://schemas.microsoft.com/office/powerpoint/2010/main" val="1998822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sz="3200" dirty="0"/>
              <a:t>Uniform Elements of CPIC Guidelines (Main)</a:t>
            </a:r>
          </a:p>
        </p:txBody>
      </p:sp>
      <p:sp>
        <p:nvSpPr>
          <p:cNvPr id="3" name="Content Placeholder 2"/>
          <p:cNvSpPr>
            <a:spLocks noGrp="1"/>
          </p:cNvSpPr>
          <p:nvPr>
            <p:ph idx="1"/>
          </p:nvPr>
        </p:nvSpPr>
        <p:spPr>
          <a:xfrm>
            <a:off x="1981200" y="1295401"/>
            <a:ext cx="8229600" cy="4525963"/>
          </a:xfrm>
        </p:spPr>
        <p:txBody>
          <a:bodyPr>
            <a:normAutofit fontScale="92500" lnSpcReduction="10000"/>
          </a:bodyPr>
          <a:lstStyle/>
          <a:p>
            <a:r>
              <a:rPr lang="en-US" sz="2600" b="1" dirty="0"/>
              <a:t>Drug (s):</a:t>
            </a:r>
          </a:p>
          <a:p>
            <a:pPr lvl="1"/>
            <a:r>
              <a:rPr lang="en-US" sz="2400" b="1" dirty="0"/>
              <a:t>Background</a:t>
            </a:r>
          </a:p>
          <a:p>
            <a:pPr lvl="1"/>
            <a:r>
              <a:rPr lang="en-US" sz="2400" b="1" dirty="0"/>
              <a:t>linking genetic variability to variability in drug-related phenotypes</a:t>
            </a:r>
            <a:endParaRPr lang="en-US" sz="2400" dirty="0"/>
          </a:p>
          <a:p>
            <a:pPr lvl="1"/>
            <a:r>
              <a:rPr lang="en-US" sz="2400" b="1" dirty="0"/>
              <a:t>Dosage Recommendations</a:t>
            </a:r>
          </a:p>
          <a:p>
            <a:pPr lvl="2"/>
            <a:r>
              <a:rPr lang="en-US" sz="1800" dirty="0"/>
              <a:t>Table 2. </a:t>
            </a:r>
            <a:r>
              <a:rPr lang="en-US" sz="1800" b="1" dirty="0"/>
              <a:t>Recommended Dosing of ____ [drug/s] by ____ [gene] phenotype</a:t>
            </a:r>
          </a:p>
          <a:p>
            <a:pPr lvl="2"/>
            <a:r>
              <a:rPr lang="en-US" sz="1800" b="1" dirty="0"/>
              <a:t>Strength of recommendations grading system</a:t>
            </a:r>
            <a:endParaRPr lang="en-US" sz="1800" dirty="0"/>
          </a:p>
          <a:p>
            <a:pPr lvl="1"/>
            <a:r>
              <a:rPr lang="en-US" sz="2400" b="1" dirty="0"/>
              <a:t>Recommendations for Incidental Findings</a:t>
            </a:r>
          </a:p>
          <a:p>
            <a:pPr lvl="1"/>
            <a:r>
              <a:rPr lang="en-US" sz="2400" b="1" dirty="0"/>
              <a:t>Other considerations</a:t>
            </a:r>
          </a:p>
          <a:p>
            <a:r>
              <a:rPr lang="en-US" sz="2600" b="1" dirty="0"/>
              <a:t>Potential Benefits and Risks for the Patient</a:t>
            </a:r>
            <a:endParaRPr lang="en-US" sz="2600" dirty="0"/>
          </a:p>
          <a:p>
            <a:r>
              <a:rPr lang="en-US" sz="2600" b="1" dirty="0"/>
              <a:t>Caveats:  Appropriate Use and/or Potential Misuse of Genetic Tests </a:t>
            </a:r>
            <a:endParaRPr lang="en-US" sz="2600" dirty="0"/>
          </a:p>
          <a:p>
            <a:endParaRPr lang="en-US" sz="1800" dirty="0"/>
          </a:p>
        </p:txBody>
      </p:sp>
    </p:spTree>
    <p:extLst>
      <p:ext uri="{BB962C8B-B14F-4D97-AF65-F5344CB8AC3E}">
        <p14:creationId xmlns:p14="http://schemas.microsoft.com/office/powerpoint/2010/main" val="2491930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8229600" cy="563562"/>
          </a:xfrm>
        </p:spPr>
        <p:txBody>
          <a:bodyPr>
            <a:normAutofit fontScale="90000"/>
          </a:bodyPr>
          <a:lstStyle/>
          <a:p>
            <a:r>
              <a:rPr lang="en-US" sz="4000" dirty="0"/>
              <a:t>Uniform Elements of CPIC Guidelines (Supplement and online resources)</a:t>
            </a:r>
          </a:p>
        </p:txBody>
      </p:sp>
      <p:sp>
        <p:nvSpPr>
          <p:cNvPr id="3" name="Content Placeholder 2"/>
          <p:cNvSpPr>
            <a:spLocks noGrp="1"/>
          </p:cNvSpPr>
          <p:nvPr>
            <p:ph idx="1"/>
          </p:nvPr>
        </p:nvSpPr>
        <p:spPr>
          <a:xfrm>
            <a:off x="1962150" y="1905001"/>
            <a:ext cx="8229600" cy="4525963"/>
          </a:xfrm>
        </p:spPr>
        <p:txBody>
          <a:bodyPr>
            <a:normAutofit fontScale="92500" lnSpcReduction="10000"/>
          </a:bodyPr>
          <a:lstStyle/>
          <a:p>
            <a:r>
              <a:rPr lang="en-US" sz="2400" b="1" dirty="0"/>
              <a:t>Literature Review details</a:t>
            </a:r>
            <a:endParaRPr lang="en-US" sz="2400" dirty="0"/>
          </a:p>
          <a:p>
            <a:r>
              <a:rPr lang="en-US" sz="2400" b="1" dirty="0"/>
              <a:t>Genetic Test Interpretation</a:t>
            </a:r>
          </a:p>
          <a:p>
            <a:r>
              <a:rPr lang="en-US" sz="2400" b="1" dirty="0"/>
              <a:t>Available Genetic Test Options</a:t>
            </a:r>
          </a:p>
          <a:p>
            <a:r>
              <a:rPr lang="en-US" sz="2400" b="1" dirty="0"/>
              <a:t>Supplemental Table .  Evidence linking genotype with phenotype</a:t>
            </a:r>
            <a:endParaRPr lang="en-US" sz="2400" dirty="0"/>
          </a:p>
          <a:p>
            <a:pPr lvl="1"/>
            <a:r>
              <a:rPr lang="en-US" sz="2400" b="1" dirty="0"/>
              <a:t>Levels of Evidence grading system</a:t>
            </a:r>
            <a:endParaRPr lang="en-US" sz="2400" dirty="0"/>
          </a:p>
          <a:p>
            <a:r>
              <a:rPr lang="en-US" sz="2400" b="1" dirty="0"/>
              <a:t>Allele Definition Table</a:t>
            </a:r>
          </a:p>
          <a:p>
            <a:r>
              <a:rPr lang="en-US" sz="2400" b="1" dirty="0"/>
              <a:t>Allele Functionality Table</a:t>
            </a:r>
            <a:endParaRPr lang="en-US" sz="2400" dirty="0"/>
          </a:p>
          <a:p>
            <a:r>
              <a:rPr lang="en-US" sz="2400" b="1" dirty="0"/>
              <a:t>Frequency Table</a:t>
            </a:r>
            <a:endParaRPr lang="en-US" sz="2400" dirty="0"/>
          </a:p>
          <a:p>
            <a:r>
              <a:rPr lang="en-US" sz="2600" b="1" dirty="0"/>
              <a:t>Resources to facilitate incorporation of pharmacogenetics into an electronic health record with clinical decision support (CDS) (workflow diagrams and example CDS alerts and consults) </a:t>
            </a:r>
            <a:endParaRPr lang="en-US" sz="900" dirty="0"/>
          </a:p>
        </p:txBody>
      </p:sp>
    </p:spTree>
    <p:extLst>
      <p:ext uri="{BB962C8B-B14F-4D97-AF65-F5344CB8AC3E}">
        <p14:creationId xmlns:p14="http://schemas.microsoft.com/office/powerpoint/2010/main" val="3279039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1600200"/>
            <a:ext cx="8477250" cy="2609850"/>
          </a:xfrm>
          <a:prstGeom prst="rect">
            <a:avLst/>
          </a:prstGeom>
        </p:spPr>
      </p:pic>
      <p:sp>
        <p:nvSpPr>
          <p:cNvPr id="5" name="TextBox 4"/>
          <p:cNvSpPr txBox="1"/>
          <p:nvPr/>
        </p:nvSpPr>
        <p:spPr>
          <a:xfrm>
            <a:off x="2057402" y="4800600"/>
            <a:ext cx="5123889" cy="369332"/>
          </a:xfrm>
          <a:prstGeom prst="rect">
            <a:avLst/>
          </a:prstGeom>
          <a:noFill/>
        </p:spPr>
        <p:txBody>
          <a:bodyPr wrap="square" rtlCol="0">
            <a:spAutoFit/>
          </a:bodyPr>
          <a:lstStyle/>
          <a:p>
            <a:r>
              <a:rPr lang="en-US" dirty="0" err="1"/>
              <a:t>Clin</a:t>
            </a:r>
            <a:r>
              <a:rPr lang="en-US" dirty="0"/>
              <a:t> </a:t>
            </a:r>
            <a:r>
              <a:rPr lang="en-US" dirty="0" err="1"/>
              <a:t>Pharmacol</a:t>
            </a:r>
            <a:r>
              <a:rPr lang="en-US" dirty="0"/>
              <a:t> </a:t>
            </a:r>
            <a:r>
              <a:rPr lang="en-US" dirty="0" err="1"/>
              <a:t>Ther</a:t>
            </a:r>
            <a:r>
              <a:rPr lang="en-US" dirty="0"/>
              <a:t>. 2017 Jul;102(1):45-51.</a:t>
            </a:r>
          </a:p>
        </p:txBody>
      </p:sp>
    </p:spTree>
    <p:extLst>
      <p:ext uri="{BB962C8B-B14F-4D97-AF65-F5344CB8AC3E}">
        <p14:creationId xmlns:p14="http://schemas.microsoft.com/office/powerpoint/2010/main" val="213229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1524000"/>
            <a:ext cx="8437428" cy="3514726"/>
          </a:xfrm>
          <a:prstGeom prst="rect">
            <a:avLst/>
          </a:prstGeom>
        </p:spPr>
      </p:pic>
    </p:spTree>
    <p:extLst>
      <p:ext uri="{BB962C8B-B14F-4D97-AF65-F5344CB8AC3E}">
        <p14:creationId xmlns:p14="http://schemas.microsoft.com/office/powerpoint/2010/main" val="216837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533400"/>
            <a:ext cx="7888224" cy="5945897"/>
          </a:xfrm>
          <a:prstGeom prst="rect">
            <a:avLst/>
          </a:prstGeom>
        </p:spPr>
      </p:pic>
    </p:spTree>
    <p:extLst>
      <p:ext uri="{BB962C8B-B14F-4D97-AF65-F5344CB8AC3E}">
        <p14:creationId xmlns:p14="http://schemas.microsoft.com/office/powerpoint/2010/main" val="3516984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A0C84-D902-46CB-BD14-2F9277080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
            <a:ext cx="8686800" cy="5570214"/>
          </a:xfrm>
          <a:prstGeom prst="rect">
            <a:avLst/>
          </a:prstGeom>
        </p:spPr>
      </p:pic>
    </p:spTree>
    <p:extLst>
      <p:ext uri="{BB962C8B-B14F-4D97-AF65-F5344CB8AC3E}">
        <p14:creationId xmlns:p14="http://schemas.microsoft.com/office/powerpoint/2010/main" val="3292825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53000" y="990600"/>
            <a:ext cx="5148644" cy="4800600"/>
          </a:xfrm>
          <a:prstGeom prst="rect">
            <a:avLst/>
          </a:prstGeom>
        </p:spPr>
      </p:pic>
      <p:pic>
        <p:nvPicPr>
          <p:cNvPr id="8" name="Picture 7"/>
          <p:cNvPicPr>
            <a:picLocks noChangeAspect="1"/>
          </p:cNvPicPr>
          <p:nvPr/>
        </p:nvPicPr>
        <p:blipFill>
          <a:blip r:embed="rId3"/>
          <a:stretch>
            <a:fillRect/>
          </a:stretch>
        </p:blipFill>
        <p:spPr>
          <a:xfrm>
            <a:off x="1752600" y="1219200"/>
            <a:ext cx="4660322" cy="4171950"/>
          </a:xfrm>
          <a:prstGeom prst="rect">
            <a:avLst/>
          </a:prstGeom>
        </p:spPr>
      </p:pic>
    </p:spTree>
    <p:extLst>
      <p:ext uri="{BB962C8B-B14F-4D97-AF65-F5344CB8AC3E}">
        <p14:creationId xmlns:p14="http://schemas.microsoft.com/office/powerpoint/2010/main" val="315357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800600"/>
            <a:ext cx="8839200" cy="1815882"/>
          </a:xfrm>
          <a:prstGeom prst="rect">
            <a:avLst/>
          </a:prstGeom>
          <a:noFill/>
        </p:spPr>
        <p:txBody>
          <a:bodyPr wrap="square" rtlCol="0">
            <a:spAutoFit/>
          </a:bodyPr>
          <a:lstStyle/>
          <a:p>
            <a:pPr lvl="0"/>
            <a:r>
              <a:rPr lang="en-US" sz="1600" b="1" dirty="0"/>
              <a:t>High</a:t>
            </a:r>
            <a:r>
              <a:rPr lang="en-US" sz="1600" dirty="0"/>
              <a:t>: Evidence includes consistent results from well-designed, well-conducted studies.</a:t>
            </a:r>
          </a:p>
          <a:p>
            <a:pPr lvl="0"/>
            <a:r>
              <a:rPr lang="en-US" sz="1600" b="1" dirty="0"/>
              <a:t>Moderate</a:t>
            </a:r>
            <a:r>
              <a:rPr lang="en-US" sz="1600" dirty="0"/>
              <a:t>: Evidence is sufficient to determine effects, but the strength of the evidence is limited by the number, quality, or consistency of the individual studies; generalizability to routine practice; or indirect nature of the evidence.</a:t>
            </a:r>
          </a:p>
          <a:p>
            <a:pPr lvl="0"/>
            <a:r>
              <a:rPr lang="en-US" sz="1600" b="1" dirty="0"/>
              <a:t>Weak</a:t>
            </a:r>
            <a:r>
              <a:rPr lang="en-US" sz="1600" dirty="0"/>
              <a:t>: Evidence is insufficient to assess the effects on health outcomes because of limited number or power of studies, important flaws in their design or conduct, gaps in the chain of evidence, or lack of information</a:t>
            </a:r>
          </a:p>
        </p:txBody>
      </p:sp>
      <p:pic>
        <p:nvPicPr>
          <p:cNvPr id="3" name="Picture 2">
            <a:extLst>
              <a:ext uri="{FF2B5EF4-FFF2-40B4-BE49-F238E27FC236}">
                <a16:creationId xmlns:a16="http://schemas.microsoft.com/office/drawing/2014/main" id="{9C761158-76F0-4A25-92CB-572881BAD291}"/>
              </a:ext>
            </a:extLst>
          </p:cNvPr>
          <p:cNvPicPr>
            <a:picLocks noChangeAspect="1"/>
          </p:cNvPicPr>
          <p:nvPr/>
        </p:nvPicPr>
        <p:blipFill>
          <a:blip r:embed="rId2"/>
          <a:stretch>
            <a:fillRect/>
          </a:stretch>
        </p:blipFill>
        <p:spPr>
          <a:xfrm>
            <a:off x="2247900" y="0"/>
            <a:ext cx="7239000" cy="4703790"/>
          </a:xfrm>
          <a:prstGeom prst="rect">
            <a:avLst/>
          </a:prstGeom>
        </p:spPr>
      </p:pic>
    </p:spTree>
    <p:extLst>
      <p:ext uri="{BB962C8B-B14F-4D97-AF65-F5344CB8AC3E}">
        <p14:creationId xmlns:p14="http://schemas.microsoft.com/office/powerpoint/2010/main" val="978108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3429000"/>
            <a:ext cx="4267200" cy="369332"/>
          </a:xfrm>
          <a:prstGeom prst="rect">
            <a:avLst/>
          </a:prstGeom>
          <a:noFill/>
        </p:spPr>
        <p:txBody>
          <a:bodyPr wrap="square" rtlCol="0">
            <a:spAutoFit/>
          </a:bodyPr>
          <a:lstStyle/>
          <a:p>
            <a:r>
              <a:rPr lang="en-US" i="1" dirty="0" err="1"/>
              <a:t>Clin</a:t>
            </a:r>
            <a:r>
              <a:rPr lang="en-US" i="1" dirty="0"/>
              <a:t> </a:t>
            </a:r>
            <a:r>
              <a:rPr lang="en-US" i="1" dirty="0" err="1"/>
              <a:t>Pharmacol</a:t>
            </a:r>
            <a:r>
              <a:rPr lang="en-US" i="1" dirty="0"/>
              <a:t> </a:t>
            </a:r>
            <a:r>
              <a:rPr lang="en-US" i="1" dirty="0" err="1"/>
              <a:t>Ther</a:t>
            </a:r>
            <a:r>
              <a:rPr lang="en-US" dirty="0"/>
              <a:t>. 2014 Apr;95(4):376-82</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838200"/>
            <a:ext cx="7848600" cy="195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20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a:t>Survey: top 3 Challenges to implementing pharmacogenetics in the clinic</a:t>
            </a:r>
          </a:p>
        </p:txBody>
      </p:sp>
      <p:sp>
        <p:nvSpPr>
          <p:cNvPr id="10243" name="Rectangle 3"/>
          <p:cNvSpPr>
            <a:spLocks noGrp="1" noChangeArrowheads="1"/>
          </p:cNvSpPr>
          <p:nvPr>
            <p:ph type="body" idx="1"/>
          </p:nvPr>
        </p:nvSpPr>
        <p:spPr/>
        <p:txBody>
          <a:bodyPr/>
          <a:lstStyle/>
          <a:p>
            <a:r>
              <a:rPr lang="en-US" dirty="0"/>
              <a:t>95% of respondents selected: “process required to translate genetic information into clinical actions”</a:t>
            </a:r>
          </a:p>
          <a:p>
            <a:r>
              <a:rPr lang="en-US" dirty="0"/>
              <a:t>Next 2 responses</a:t>
            </a:r>
          </a:p>
          <a:p>
            <a:pPr lvl="1"/>
            <a:r>
              <a:rPr lang="en-US" dirty="0"/>
              <a:t>Genotype test interpretation (e.g. using genotype information to impute phenotype) </a:t>
            </a:r>
          </a:p>
          <a:p>
            <a:pPr lvl="1"/>
            <a:r>
              <a:rPr lang="en-US" dirty="0"/>
              <a:t>Providing recommendations for selecting the drug/gene pairs to implement  </a:t>
            </a:r>
          </a:p>
          <a:p>
            <a:pPr lvl="1"/>
            <a:endParaRPr lang="en-US" dirty="0"/>
          </a:p>
        </p:txBody>
      </p:sp>
      <p:sp>
        <p:nvSpPr>
          <p:cNvPr id="4" name="TextBox 3"/>
          <p:cNvSpPr txBox="1"/>
          <p:nvPr/>
        </p:nvSpPr>
        <p:spPr>
          <a:xfrm>
            <a:off x="2009775" y="6249889"/>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237075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06" y="304800"/>
            <a:ext cx="8839200" cy="228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69" y="2707972"/>
            <a:ext cx="7915275" cy="361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17306" y="6323008"/>
            <a:ext cx="4267200" cy="338554"/>
          </a:xfrm>
          <a:prstGeom prst="rect">
            <a:avLst/>
          </a:prstGeom>
          <a:noFill/>
        </p:spPr>
        <p:txBody>
          <a:bodyPr wrap="square" rtlCol="0">
            <a:spAutoFit/>
          </a:bodyPr>
          <a:lstStyle/>
          <a:p>
            <a:r>
              <a:rPr lang="en-US" sz="1600" i="1" dirty="0" err="1"/>
              <a:t>Clin</a:t>
            </a:r>
            <a:r>
              <a:rPr lang="en-US" sz="1600" i="1" dirty="0"/>
              <a:t> </a:t>
            </a:r>
            <a:r>
              <a:rPr lang="en-US" sz="1600" i="1" dirty="0" err="1"/>
              <a:t>Pharmacol</a:t>
            </a:r>
            <a:r>
              <a:rPr lang="en-US" sz="1600" i="1" dirty="0"/>
              <a:t> </a:t>
            </a:r>
            <a:r>
              <a:rPr lang="en-US" sz="1600" i="1" dirty="0" err="1"/>
              <a:t>Ther</a:t>
            </a:r>
            <a:r>
              <a:rPr lang="en-US" sz="1600" dirty="0"/>
              <a:t>. 2014 Apr;95(4):376-82</a:t>
            </a:r>
          </a:p>
        </p:txBody>
      </p:sp>
      <p:sp>
        <p:nvSpPr>
          <p:cNvPr id="2" name="TextBox 1">
            <a:extLst>
              <a:ext uri="{FF2B5EF4-FFF2-40B4-BE49-F238E27FC236}">
                <a16:creationId xmlns:a16="http://schemas.microsoft.com/office/drawing/2014/main" id="{2F572A1D-B216-42D2-A94A-1ECA11D71E02}"/>
              </a:ext>
            </a:extLst>
          </p:cNvPr>
          <p:cNvSpPr txBox="1"/>
          <p:nvPr/>
        </p:nvSpPr>
        <p:spPr>
          <a:xfrm>
            <a:off x="1769406" y="1318328"/>
            <a:ext cx="609600" cy="261610"/>
          </a:xfrm>
          <a:prstGeom prst="rect">
            <a:avLst/>
          </a:prstGeom>
          <a:solidFill>
            <a:schemeClr val="bg1"/>
          </a:solidFill>
        </p:spPr>
        <p:txBody>
          <a:bodyPr wrap="square" rtlCol="0">
            <a:spAutoFit/>
          </a:bodyPr>
          <a:lstStyle/>
          <a:p>
            <a:r>
              <a:rPr lang="en-US" sz="1100" dirty="0"/>
              <a:t>Normal</a:t>
            </a:r>
          </a:p>
        </p:txBody>
      </p:sp>
    </p:spTree>
    <p:extLst>
      <p:ext uri="{BB962C8B-B14F-4D97-AF65-F5344CB8AC3E}">
        <p14:creationId xmlns:p14="http://schemas.microsoft.com/office/powerpoint/2010/main" val="3698170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84518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FAFC0A1-FD5E-49AC-8F85-5B0CBF7A3F59}"/>
              </a:ext>
            </a:extLst>
          </p:cNvPr>
          <p:cNvSpPr txBox="1"/>
          <p:nvPr/>
        </p:nvSpPr>
        <p:spPr>
          <a:xfrm>
            <a:off x="1838325" y="2995940"/>
            <a:ext cx="647700" cy="261610"/>
          </a:xfrm>
          <a:prstGeom prst="rect">
            <a:avLst/>
          </a:prstGeom>
          <a:solidFill>
            <a:schemeClr val="bg1"/>
          </a:solidFill>
        </p:spPr>
        <p:txBody>
          <a:bodyPr wrap="square" rtlCol="0">
            <a:spAutoFit/>
          </a:bodyPr>
          <a:lstStyle/>
          <a:p>
            <a:r>
              <a:rPr lang="en-US" sz="1100" dirty="0"/>
              <a:t>Normal</a:t>
            </a:r>
          </a:p>
        </p:txBody>
      </p:sp>
    </p:spTree>
    <p:extLst>
      <p:ext uri="{BB962C8B-B14F-4D97-AF65-F5344CB8AC3E}">
        <p14:creationId xmlns:p14="http://schemas.microsoft.com/office/powerpoint/2010/main" val="2764205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2758" y="6497783"/>
            <a:ext cx="291028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 2012 Apr;91(4):734-8. </a:t>
            </a:r>
            <a:endParaRPr lang="en-US" sz="1200" dirty="0"/>
          </a:p>
        </p:txBody>
      </p:sp>
      <p:pic>
        <p:nvPicPr>
          <p:cNvPr id="2" name="Picture 1">
            <a:extLst>
              <a:ext uri="{FF2B5EF4-FFF2-40B4-BE49-F238E27FC236}">
                <a16:creationId xmlns:a16="http://schemas.microsoft.com/office/drawing/2014/main" id="{936570FE-3BB6-4995-A65F-50B7820BFD11}"/>
              </a:ext>
            </a:extLst>
          </p:cNvPr>
          <p:cNvPicPr>
            <a:picLocks noChangeAspect="1"/>
          </p:cNvPicPr>
          <p:nvPr/>
        </p:nvPicPr>
        <p:blipFill>
          <a:blip r:embed="rId2"/>
          <a:stretch>
            <a:fillRect/>
          </a:stretch>
        </p:blipFill>
        <p:spPr>
          <a:xfrm>
            <a:off x="2590801" y="361950"/>
            <a:ext cx="6734175" cy="2533650"/>
          </a:xfrm>
          <a:prstGeom prst="rect">
            <a:avLst/>
          </a:prstGeom>
        </p:spPr>
      </p:pic>
      <p:pic>
        <p:nvPicPr>
          <p:cNvPr id="3" name="Picture 2">
            <a:extLst>
              <a:ext uri="{FF2B5EF4-FFF2-40B4-BE49-F238E27FC236}">
                <a16:creationId xmlns:a16="http://schemas.microsoft.com/office/drawing/2014/main" id="{E88910F8-3358-4B42-B9FD-06768501D33F}"/>
              </a:ext>
            </a:extLst>
          </p:cNvPr>
          <p:cNvPicPr>
            <a:picLocks noChangeAspect="1"/>
          </p:cNvPicPr>
          <p:nvPr/>
        </p:nvPicPr>
        <p:blipFill>
          <a:blip r:embed="rId3"/>
          <a:stretch>
            <a:fillRect/>
          </a:stretch>
        </p:blipFill>
        <p:spPr>
          <a:xfrm>
            <a:off x="2057401" y="3125932"/>
            <a:ext cx="8370277" cy="3048000"/>
          </a:xfrm>
          <a:prstGeom prst="rect">
            <a:avLst/>
          </a:prstGeom>
        </p:spPr>
      </p:pic>
    </p:spTree>
    <p:extLst>
      <p:ext uri="{BB962C8B-B14F-4D97-AF65-F5344CB8AC3E}">
        <p14:creationId xmlns:p14="http://schemas.microsoft.com/office/powerpoint/2010/main" val="1853558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CPIC Guidelines Updates</a:t>
            </a:r>
          </a:p>
        </p:txBody>
      </p:sp>
      <p:sp>
        <p:nvSpPr>
          <p:cNvPr id="3" name="Content Placeholder 2"/>
          <p:cNvSpPr>
            <a:spLocks noGrp="1"/>
          </p:cNvSpPr>
          <p:nvPr>
            <p:ph idx="1"/>
          </p:nvPr>
        </p:nvSpPr>
        <p:spPr/>
        <p:txBody>
          <a:bodyPr>
            <a:normAutofit/>
          </a:bodyPr>
          <a:lstStyle/>
          <a:p>
            <a:r>
              <a:rPr lang="en-US" dirty="0"/>
              <a:t>CPIC guidelines are evaluated on an ongoing basis and updated regularly</a:t>
            </a:r>
          </a:p>
          <a:p>
            <a:r>
              <a:rPr lang="en-US" dirty="0"/>
              <a:t>Update to publications:</a:t>
            </a:r>
          </a:p>
          <a:p>
            <a:pPr lvl="1"/>
            <a:r>
              <a:rPr lang="en-US" dirty="0"/>
              <a:t>New publication with re-publishing main dosing tables</a:t>
            </a:r>
          </a:p>
          <a:p>
            <a:pPr lvl="1"/>
            <a:r>
              <a:rPr lang="en-US" dirty="0"/>
              <a:t>Changes as needed to supplemental material and website.</a:t>
            </a:r>
          </a:p>
          <a:p>
            <a:r>
              <a:rPr lang="en-US" dirty="0"/>
              <a:t>Update to cpicpgx.org: as needed, without waiting for updated publication</a:t>
            </a:r>
          </a:p>
        </p:txBody>
      </p:sp>
    </p:spTree>
    <p:extLst>
      <p:ext uri="{BB962C8B-B14F-4D97-AF65-F5344CB8AC3E}">
        <p14:creationId xmlns:p14="http://schemas.microsoft.com/office/powerpoint/2010/main" val="1885546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828800" y="1828801"/>
            <a:ext cx="8534400" cy="1470025"/>
          </a:xfrm>
        </p:spPr>
        <p:txBody>
          <a:bodyPr/>
          <a:lstStyle/>
          <a:p>
            <a:r>
              <a:rPr lang="en-US" sz="3600" dirty="0"/>
              <a:t>How can CPIC accelerate the clinical implementation of pharmacogenetics into EHRs with CDS?  </a:t>
            </a:r>
          </a:p>
        </p:txBody>
      </p:sp>
      <p:sp>
        <p:nvSpPr>
          <p:cNvPr id="9" name="Subtitle 8"/>
          <p:cNvSpPr>
            <a:spLocks noGrp="1"/>
          </p:cNvSpPr>
          <p:nvPr>
            <p:ph type="subTitle" idx="1"/>
          </p:nvPr>
        </p:nvSpPr>
        <p:spPr>
          <a:xfrm>
            <a:off x="2133600" y="3952170"/>
            <a:ext cx="6400800" cy="1752600"/>
          </a:xfrm>
        </p:spPr>
        <p:txBody>
          <a:bodyPr/>
          <a:lstStyle/>
          <a:p>
            <a:r>
              <a:rPr lang="en-US" b="1" i="1" dirty="0">
                <a:solidFill>
                  <a:schemeClr val="tx1"/>
                </a:solidFill>
              </a:rPr>
              <a:t>Publish and maintain authoritative translation tables </a:t>
            </a:r>
          </a:p>
        </p:txBody>
      </p:sp>
      <p:pic>
        <p:nvPicPr>
          <p:cNvPr id="4" name="Picture 4" descr="cpic-logo.jpg"/>
          <p:cNvPicPr>
            <a:picLocks noChangeAspect="1"/>
          </p:cNvPicPr>
          <p:nvPr/>
        </p:nvPicPr>
        <p:blipFill>
          <a:blip r:embed="rId2" cstate="print"/>
          <a:srcRect/>
          <a:stretch>
            <a:fillRect/>
          </a:stretch>
        </p:blipFill>
        <p:spPr bwMode="auto">
          <a:xfrm>
            <a:off x="3505200" y="381001"/>
            <a:ext cx="4737030" cy="817559"/>
          </a:xfrm>
          <a:prstGeom prst="rect">
            <a:avLst/>
          </a:prstGeom>
          <a:noFill/>
          <a:ln w="9525">
            <a:noFill/>
            <a:miter lim="800000"/>
            <a:headEnd/>
            <a:tailEnd/>
          </a:ln>
        </p:spPr>
      </p:pic>
      <p:grpSp>
        <p:nvGrpSpPr>
          <p:cNvPr id="26" name="Group 33"/>
          <p:cNvGrpSpPr>
            <a:grpSpLocks/>
          </p:cNvGrpSpPr>
          <p:nvPr/>
        </p:nvGrpSpPr>
        <p:grpSpPr bwMode="auto">
          <a:xfrm>
            <a:off x="7467601" y="4721314"/>
            <a:ext cx="2924177" cy="1905000"/>
            <a:chOff x="336" y="2928"/>
            <a:chExt cx="1842" cy="1200"/>
          </a:xfrm>
        </p:grpSpPr>
        <p:sp>
          <p:nvSpPr>
            <p:cNvPr id="27"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8"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Genotype/</a:t>
              </a:r>
              <a:r>
                <a:rPr lang="en-US" dirty="0" err="1">
                  <a:solidFill>
                    <a:prstClr val="black"/>
                  </a:solidFill>
                  <a:latin typeface="Arial" charset="0"/>
                </a:rPr>
                <a:t>Diplotype</a:t>
              </a:r>
              <a:endParaRPr lang="en-US" dirty="0">
                <a:solidFill>
                  <a:prstClr val="black"/>
                </a:solidFill>
                <a:latin typeface="Arial" charset="0"/>
              </a:endParaRPr>
            </a:p>
          </p:txBody>
        </p:sp>
        <p:sp>
          <p:nvSpPr>
            <p:cNvPr id="29"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30"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31" name="AutoShape 25"/>
            <p:cNvCxnSpPr>
              <a:cxnSpLocks noChangeShapeType="1"/>
              <a:stCxn id="28" idx="2"/>
              <a:endCxn id="29"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32" name="AutoShape 26"/>
            <p:cNvCxnSpPr>
              <a:cxnSpLocks noChangeShapeType="1"/>
              <a:stCxn id="29" idx="2"/>
              <a:endCxn id="30"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spTree>
    <p:extLst>
      <p:ext uri="{BB962C8B-B14F-4D97-AF65-F5344CB8AC3E}">
        <p14:creationId xmlns:p14="http://schemas.microsoft.com/office/powerpoint/2010/main" val="34112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t>CPIC Informatics Working Group</a:t>
            </a:r>
          </a:p>
        </p:txBody>
      </p:sp>
      <p:sp>
        <p:nvSpPr>
          <p:cNvPr id="3" name="Content Placeholder 2"/>
          <p:cNvSpPr>
            <a:spLocks noGrp="1"/>
          </p:cNvSpPr>
          <p:nvPr>
            <p:ph idx="1"/>
          </p:nvPr>
        </p:nvSpPr>
        <p:spPr/>
        <p:txBody>
          <a:bodyPr>
            <a:normAutofit/>
          </a:bodyPr>
          <a:lstStyle/>
          <a:p>
            <a:pPr>
              <a:lnSpc>
                <a:spcPct val="90000"/>
              </a:lnSpc>
            </a:pPr>
            <a:r>
              <a:rPr lang="en-US" sz="3000" dirty="0"/>
              <a:t>Growing interest in informatics aspects of CPIC guidelines and clinical implementation of pharmacogenetics </a:t>
            </a:r>
          </a:p>
          <a:p>
            <a:pPr>
              <a:lnSpc>
                <a:spcPct val="90000"/>
              </a:lnSpc>
            </a:pPr>
            <a:r>
              <a:rPr lang="en-US" sz="3000" dirty="0"/>
              <a:t>Working group is a forum for discussion and collaboration focused on informatics issues</a:t>
            </a:r>
          </a:p>
          <a:p>
            <a:pPr>
              <a:lnSpc>
                <a:spcPct val="90000"/>
              </a:lnSpc>
            </a:pPr>
            <a:r>
              <a:rPr lang="en-US" sz="3000" dirty="0"/>
              <a:t>Goal</a:t>
            </a:r>
          </a:p>
          <a:p>
            <a:pPr lvl="1">
              <a:lnSpc>
                <a:spcPct val="90000"/>
              </a:lnSpc>
            </a:pPr>
            <a:r>
              <a:rPr lang="en-US" sz="2600" dirty="0"/>
              <a:t>To support the adoption of the CPIC guidelines by identifying, and resolving where possible, potential technical barriers to the implementation of the guidelines within a clinical electronic environment.</a:t>
            </a:r>
          </a:p>
          <a:p>
            <a:pPr>
              <a:lnSpc>
                <a:spcPct val="90000"/>
              </a:lnSpc>
            </a:pPr>
            <a:endParaRPr lang="en-US" sz="3000" dirty="0"/>
          </a:p>
        </p:txBody>
      </p:sp>
    </p:spTree>
    <p:extLst>
      <p:ext uri="{BB962C8B-B14F-4D97-AF65-F5344CB8AC3E}">
        <p14:creationId xmlns:p14="http://schemas.microsoft.com/office/powerpoint/2010/main" val="23220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CPIC Informatics Working Group:  </a:t>
            </a:r>
            <a:br>
              <a:rPr lang="en-US" sz="4000" dirty="0"/>
            </a:br>
            <a:r>
              <a:rPr lang="en-US" sz="4000" dirty="0"/>
              <a:t>Initial Focus </a:t>
            </a:r>
          </a:p>
        </p:txBody>
      </p:sp>
      <p:sp>
        <p:nvSpPr>
          <p:cNvPr id="3" name="Content Placeholder 2"/>
          <p:cNvSpPr>
            <a:spLocks noGrp="1"/>
          </p:cNvSpPr>
          <p:nvPr>
            <p:ph idx="1"/>
          </p:nvPr>
        </p:nvSpPr>
        <p:spPr/>
        <p:txBody>
          <a:bodyPr>
            <a:normAutofit/>
          </a:bodyPr>
          <a:lstStyle/>
          <a:p>
            <a:pPr>
              <a:lnSpc>
                <a:spcPct val="80000"/>
              </a:lnSpc>
            </a:pPr>
            <a:r>
              <a:rPr lang="en-US" sz="3000" u="sng" dirty="0"/>
              <a:t>Create comprehensive translation tables</a:t>
            </a:r>
            <a:r>
              <a:rPr lang="en-US" sz="3000" dirty="0"/>
              <a:t> from genotype to phenotype to clinical recommendation for CPIC guidelines </a:t>
            </a:r>
          </a:p>
          <a:p>
            <a:pPr lvl="1">
              <a:lnSpc>
                <a:spcPct val="80000"/>
              </a:lnSpc>
            </a:pPr>
            <a:r>
              <a:rPr lang="en-US" sz="2600" dirty="0"/>
              <a:t>Define structure and process to efficiently develop and maintain in the most useful format(s)</a:t>
            </a:r>
          </a:p>
          <a:p>
            <a:pPr lvl="1">
              <a:lnSpc>
                <a:spcPct val="80000"/>
              </a:lnSpc>
            </a:pPr>
            <a:r>
              <a:rPr lang="en-US" sz="2600" dirty="0"/>
              <a:t>Publish as part of CPIC guidelines and post on </a:t>
            </a:r>
            <a:r>
              <a:rPr lang="en-US" sz="2600" dirty="0" err="1"/>
              <a:t>PharmGKB</a:t>
            </a:r>
            <a:endParaRPr lang="en-US" sz="2600" dirty="0"/>
          </a:p>
        </p:txBody>
      </p:sp>
      <p:grpSp>
        <p:nvGrpSpPr>
          <p:cNvPr id="4" name="Group 33"/>
          <p:cNvGrpSpPr>
            <a:grpSpLocks/>
          </p:cNvGrpSpPr>
          <p:nvPr/>
        </p:nvGrpSpPr>
        <p:grpSpPr bwMode="auto">
          <a:xfrm>
            <a:off x="7391401" y="4390320"/>
            <a:ext cx="2924177" cy="1905000"/>
            <a:chOff x="336" y="2928"/>
            <a:chExt cx="1842" cy="1200"/>
          </a:xfrm>
        </p:grpSpPr>
        <p:sp>
          <p:nvSpPr>
            <p:cNvPr id="5"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6"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Genotype/</a:t>
              </a:r>
              <a:r>
                <a:rPr lang="en-US" dirty="0" err="1">
                  <a:solidFill>
                    <a:prstClr val="black"/>
                  </a:solidFill>
                  <a:latin typeface="Arial" charset="0"/>
                </a:rPr>
                <a:t>Diplotype</a:t>
              </a:r>
              <a:endParaRPr lang="en-US" dirty="0">
                <a:solidFill>
                  <a:prstClr val="black"/>
                </a:solidFill>
                <a:latin typeface="Arial" charset="0"/>
              </a:endParaRPr>
            </a:p>
          </p:txBody>
        </p:sp>
        <p:sp>
          <p:nvSpPr>
            <p:cNvPr id="7"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8"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9" name="AutoShape 25"/>
            <p:cNvCxnSpPr>
              <a:cxnSpLocks noChangeShapeType="1"/>
              <a:stCxn id="6" idx="2"/>
              <a:endCxn id="7"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10" name="AutoShape 26"/>
            <p:cNvCxnSpPr>
              <a:cxnSpLocks noChangeShapeType="1"/>
              <a:stCxn id="7" idx="2"/>
              <a:endCxn id="8"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pic>
        <p:nvPicPr>
          <p:cNvPr id="12"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11085"/>
            <a:ext cx="4664868" cy="155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95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4550" y="516366"/>
            <a:ext cx="7886700" cy="994172"/>
          </a:xfrm>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2133600" y="1995489"/>
            <a:ext cx="4827104" cy="15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2776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1058" y="144393"/>
            <a:ext cx="7886700" cy="994172"/>
          </a:xfrm>
        </p:spPr>
        <p:txBody>
          <a:bodyPr>
            <a:noAutofit/>
          </a:bodyPr>
          <a:lstStyle/>
          <a:p>
            <a:r>
              <a:rPr lang="en-US" sz="2800" dirty="0"/>
              <a:t>Allele definition table: genotypes to alleles</a:t>
            </a:r>
          </a:p>
        </p:txBody>
      </p:sp>
      <p:pic>
        <p:nvPicPr>
          <p:cNvPr id="5" name="Picture 4"/>
          <p:cNvPicPr>
            <a:picLocks noChangeAspect="1"/>
          </p:cNvPicPr>
          <p:nvPr/>
        </p:nvPicPr>
        <p:blipFill rotWithShape="1">
          <a:blip r:embed="rId3"/>
          <a:srcRect b="9630"/>
          <a:stretch/>
        </p:blipFill>
        <p:spPr>
          <a:xfrm>
            <a:off x="1449672" y="1390650"/>
            <a:ext cx="8778617" cy="4462464"/>
          </a:xfrm>
          <a:prstGeom prst="rect">
            <a:avLst/>
          </a:prstGeom>
        </p:spPr>
      </p:pic>
      <p:pic>
        <p:nvPicPr>
          <p:cNvPr id="6"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6024891"/>
            <a:ext cx="1766888" cy="588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5525" y="6062990"/>
            <a:ext cx="4572000" cy="261610"/>
          </a:xfrm>
          <a:prstGeom prst="rect">
            <a:avLst/>
          </a:prstGeom>
        </p:spPr>
        <p:txBody>
          <a:bodyPr>
            <a:spAutoFit/>
          </a:bodyPr>
          <a:lstStyle/>
          <a:p>
            <a:r>
              <a:rPr lang="en-US" sz="1100" dirty="0"/>
              <a:t>https://www.pharmgkb.org/page/pgxGeneRef</a:t>
            </a:r>
          </a:p>
        </p:txBody>
      </p:sp>
      <p:sp>
        <p:nvSpPr>
          <p:cNvPr id="3" name="Rectangle 2"/>
          <p:cNvSpPr/>
          <p:nvPr/>
        </p:nvSpPr>
        <p:spPr>
          <a:xfrm>
            <a:off x="2286000" y="6324600"/>
            <a:ext cx="4953000" cy="261610"/>
          </a:xfrm>
          <a:prstGeom prst="rect">
            <a:avLst/>
          </a:prstGeom>
        </p:spPr>
        <p:txBody>
          <a:bodyPr wrap="square">
            <a:spAutoFit/>
          </a:bodyPr>
          <a:lstStyle/>
          <a:p>
            <a:r>
              <a:rPr lang="en-US" sz="1100" dirty="0"/>
              <a:t>https://cpicpgx.org/guidelines/guideline-for-voriconazole-and-cyp2c19/</a:t>
            </a:r>
          </a:p>
        </p:txBody>
      </p:sp>
    </p:spTree>
    <p:custDataLst>
      <p:tags r:id="rId1"/>
    </p:custDataLst>
    <p:extLst>
      <p:ext uri="{BB962C8B-B14F-4D97-AF65-F5344CB8AC3E}">
        <p14:creationId xmlns:p14="http://schemas.microsoft.com/office/powerpoint/2010/main" val="1058967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857250"/>
          </a:xfrm>
        </p:spPr>
        <p:txBody>
          <a:bodyPr>
            <a:noAutofit/>
          </a:bodyPr>
          <a:lstStyle/>
          <a:p>
            <a:r>
              <a:rPr lang="en-US" sz="2800" dirty="0"/>
              <a:t>Allele functionality table: alleles to function</a:t>
            </a:r>
          </a:p>
        </p:txBody>
      </p:sp>
      <p:sp>
        <p:nvSpPr>
          <p:cNvPr id="5" name="Rectangle 4"/>
          <p:cNvSpPr/>
          <p:nvPr/>
        </p:nvSpPr>
        <p:spPr>
          <a:xfrm>
            <a:off x="2048222" y="5867401"/>
            <a:ext cx="5647978" cy="276999"/>
          </a:xfrm>
          <a:prstGeom prst="rect">
            <a:avLst/>
          </a:prstGeom>
        </p:spPr>
        <p:txBody>
          <a:bodyPr wrap="square">
            <a:spAutoFit/>
          </a:bodyPr>
          <a:lstStyle/>
          <a:p>
            <a:r>
              <a:rPr lang="en-US" sz="1200" dirty="0"/>
              <a:t>https://cpicpgx.org/guidelines/cpic-guideline-for-nsaids-based-on-cyp2c9-genotype/</a:t>
            </a:r>
          </a:p>
        </p:txBody>
      </p:sp>
      <p:pic>
        <p:nvPicPr>
          <p:cNvPr id="2" name="Picture 1">
            <a:extLst>
              <a:ext uri="{FF2B5EF4-FFF2-40B4-BE49-F238E27FC236}">
                <a16:creationId xmlns:a16="http://schemas.microsoft.com/office/drawing/2014/main" id="{BD9B759E-D2A6-40EF-8D61-C2F343A891C3}"/>
              </a:ext>
            </a:extLst>
          </p:cNvPr>
          <p:cNvPicPr>
            <a:picLocks noChangeAspect="1"/>
          </p:cNvPicPr>
          <p:nvPr/>
        </p:nvPicPr>
        <p:blipFill>
          <a:blip r:embed="rId2"/>
          <a:stretch>
            <a:fillRect/>
          </a:stretch>
        </p:blipFill>
        <p:spPr>
          <a:xfrm>
            <a:off x="969731" y="1162050"/>
            <a:ext cx="10307869" cy="4558368"/>
          </a:xfrm>
          <a:prstGeom prst="rect">
            <a:avLst/>
          </a:prstGeom>
        </p:spPr>
      </p:pic>
    </p:spTree>
    <p:extLst>
      <p:ext uri="{BB962C8B-B14F-4D97-AF65-F5344CB8AC3E}">
        <p14:creationId xmlns:p14="http://schemas.microsoft.com/office/powerpoint/2010/main" val="331826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dirty="0"/>
          </a:p>
        </p:txBody>
      </p:sp>
      <p:sp>
        <p:nvSpPr>
          <p:cNvPr id="9219" name="Rectangle 3"/>
          <p:cNvSpPr>
            <a:spLocks noGrp="1" noChangeArrowheads="1"/>
          </p:cNvSpPr>
          <p:nvPr>
            <p:ph type="body" idx="1"/>
          </p:nvPr>
        </p:nvSpPr>
        <p:spPr/>
        <p:txBody>
          <a:bodyPr/>
          <a:lstStyle/>
          <a:p>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1981200" y="282832"/>
            <a:ext cx="8229600" cy="6170772"/>
          </a:xfrm>
          <a:prstGeom prst="rect">
            <a:avLst/>
          </a:prstGeom>
          <a:noFill/>
        </p:spPr>
      </p:pic>
      <p:sp>
        <p:nvSpPr>
          <p:cNvPr id="2" name="TextBox 1"/>
          <p:cNvSpPr txBox="1"/>
          <p:nvPr/>
        </p:nvSpPr>
        <p:spPr>
          <a:xfrm>
            <a:off x="2009775" y="6249889"/>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639297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7162800" y="1995489"/>
            <a:ext cx="2362200" cy="15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2597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Variants must be phased to assign diplotypes for pharmacogenes</a:t>
            </a:r>
          </a:p>
        </p:txBody>
      </p:sp>
      <p:graphicFrame>
        <p:nvGraphicFramePr>
          <p:cNvPr id="3" name="Table 2"/>
          <p:cNvGraphicFramePr>
            <a:graphicFrameLocks noGrp="1"/>
          </p:cNvGraphicFramePr>
          <p:nvPr/>
        </p:nvGraphicFramePr>
        <p:xfrm>
          <a:off x="3429000" y="2209800"/>
          <a:ext cx="5086350" cy="3522726"/>
        </p:xfrm>
        <a:graphic>
          <a:graphicData uri="http://schemas.openxmlformats.org/drawingml/2006/table">
            <a:tbl>
              <a:tblPr firstRow="1" firstCol="1" bandRow="1">
                <a:tableStyleId>{5C22544A-7EE6-4342-B048-85BDC9FD1C3A}</a:tableStyleId>
              </a:tblPr>
              <a:tblGrid>
                <a:gridCol w="2229160">
                  <a:extLst>
                    <a:ext uri="{9D8B030D-6E8A-4147-A177-3AD203B41FA5}">
                      <a16:colId xmlns:a16="http://schemas.microsoft.com/office/drawing/2014/main" val="20000"/>
                    </a:ext>
                  </a:extLst>
                </a:gridCol>
                <a:gridCol w="2857190">
                  <a:extLst>
                    <a:ext uri="{9D8B030D-6E8A-4147-A177-3AD203B41FA5}">
                      <a16:colId xmlns:a16="http://schemas.microsoft.com/office/drawing/2014/main" val="20001"/>
                    </a:ext>
                  </a:extLst>
                </a:gridCol>
              </a:tblGrid>
              <a:tr h="342900">
                <a:tc>
                  <a:txBody>
                    <a:bodyPr/>
                    <a:lstStyle/>
                    <a:p>
                      <a:pPr marL="0" marR="0">
                        <a:lnSpc>
                          <a:spcPct val="107000"/>
                        </a:lnSpc>
                        <a:spcBef>
                          <a:spcPts val="0"/>
                        </a:spcBef>
                        <a:spcAft>
                          <a:spcPts val="0"/>
                        </a:spcAft>
                      </a:pPr>
                      <a:r>
                        <a:rPr lang="en-US" sz="1500" dirty="0">
                          <a:effectLst/>
                        </a:rPr>
                        <a:t>CPIC Gene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Var/var different than var/wt?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44602">
                <a:tc>
                  <a:txBody>
                    <a:bodyPr/>
                    <a:lstStyle/>
                    <a:p>
                      <a:pPr marL="0" marR="0">
                        <a:lnSpc>
                          <a:spcPct val="107000"/>
                        </a:lnSpc>
                        <a:spcBef>
                          <a:spcPts val="0"/>
                        </a:spcBef>
                        <a:spcAft>
                          <a:spcPts val="0"/>
                        </a:spcAft>
                      </a:pPr>
                      <a:r>
                        <a:rPr lang="en-US" sz="1500" i="1" dirty="0">
                          <a:effectLst/>
                        </a:rPr>
                        <a:t>TPMT</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44602">
                <a:tc>
                  <a:txBody>
                    <a:bodyPr/>
                    <a:lstStyle/>
                    <a:p>
                      <a:pPr marL="0" marR="0">
                        <a:lnSpc>
                          <a:spcPct val="107000"/>
                        </a:lnSpc>
                        <a:spcBef>
                          <a:spcPts val="0"/>
                        </a:spcBef>
                        <a:spcAft>
                          <a:spcPts val="0"/>
                        </a:spcAft>
                      </a:pPr>
                      <a:r>
                        <a:rPr lang="en-US" sz="1500" i="1" dirty="0">
                          <a:effectLst/>
                        </a:rPr>
                        <a:t>CYP2C19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44602">
                <a:tc>
                  <a:txBody>
                    <a:bodyPr/>
                    <a:lstStyle/>
                    <a:p>
                      <a:pPr marL="0" marR="0">
                        <a:lnSpc>
                          <a:spcPct val="107000"/>
                        </a:lnSpc>
                        <a:spcBef>
                          <a:spcPts val="0"/>
                        </a:spcBef>
                        <a:spcAft>
                          <a:spcPts val="0"/>
                        </a:spcAft>
                      </a:pPr>
                      <a:r>
                        <a:rPr lang="en-US" sz="1500" i="1" dirty="0">
                          <a:effectLst/>
                        </a:rPr>
                        <a:t>CYP2D6</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44602">
                <a:tc>
                  <a:txBody>
                    <a:bodyPr/>
                    <a:lstStyle/>
                    <a:p>
                      <a:pPr marL="0" marR="0">
                        <a:lnSpc>
                          <a:spcPct val="107000"/>
                        </a:lnSpc>
                        <a:spcBef>
                          <a:spcPts val="0"/>
                        </a:spcBef>
                        <a:spcAft>
                          <a:spcPts val="0"/>
                        </a:spcAft>
                      </a:pPr>
                      <a:r>
                        <a:rPr lang="en-US" sz="1500" i="1" dirty="0">
                          <a:effectLst/>
                        </a:rPr>
                        <a:t>DPYD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44602">
                <a:tc>
                  <a:txBody>
                    <a:bodyPr/>
                    <a:lstStyle/>
                    <a:p>
                      <a:pPr marL="0" marR="0">
                        <a:lnSpc>
                          <a:spcPct val="107000"/>
                        </a:lnSpc>
                        <a:spcBef>
                          <a:spcPts val="0"/>
                        </a:spcBef>
                        <a:spcAft>
                          <a:spcPts val="0"/>
                        </a:spcAft>
                      </a:pPr>
                      <a:r>
                        <a:rPr lang="en-US" sz="1500" i="1" dirty="0">
                          <a:effectLst/>
                        </a:rPr>
                        <a:t>CYP2C9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44602">
                <a:tc>
                  <a:txBody>
                    <a:bodyPr/>
                    <a:lstStyle/>
                    <a:p>
                      <a:pPr marL="0" marR="0">
                        <a:lnSpc>
                          <a:spcPct val="107000"/>
                        </a:lnSpc>
                        <a:spcBef>
                          <a:spcPts val="0"/>
                        </a:spcBef>
                        <a:spcAft>
                          <a:spcPts val="0"/>
                        </a:spcAft>
                      </a:pPr>
                      <a:r>
                        <a:rPr lang="en-US" sz="1500" i="1" dirty="0">
                          <a:effectLst/>
                        </a:rPr>
                        <a:t>SLCO1B1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44602">
                <a:tc>
                  <a:txBody>
                    <a:bodyPr/>
                    <a:lstStyle/>
                    <a:p>
                      <a:pPr marL="0" marR="0">
                        <a:lnSpc>
                          <a:spcPct val="107000"/>
                        </a:lnSpc>
                        <a:spcBef>
                          <a:spcPts val="0"/>
                        </a:spcBef>
                        <a:spcAft>
                          <a:spcPts val="0"/>
                        </a:spcAft>
                      </a:pPr>
                      <a:r>
                        <a:rPr lang="en-US" sz="1500" i="1" dirty="0">
                          <a:effectLst/>
                        </a:rPr>
                        <a:t>HLA-B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44602">
                <a:tc>
                  <a:txBody>
                    <a:bodyPr/>
                    <a:lstStyle/>
                    <a:p>
                      <a:pPr marL="0" marR="0">
                        <a:lnSpc>
                          <a:spcPct val="107000"/>
                        </a:lnSpc>
                        <a:spcBef>
                          <a:spcPts val="0"/>
                        </a:spcBef>
                        <a:spcAft>
                          <a:spcPts val="0"/>
                        </a:spcAft>
                      </a:pPr>
                      <a:r>
                        <a:rPr lang="en-US" sz="1500" i="1" dirty="0">
                          <a:effectLst/>
                        </a:rPr>
                        <a:t>VKORC1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44602">
                <a:tc>
                  <a:txBody>
                    <a:bodyPr/>
                    <a:lstStyle/>
                    <a:p>
                      <a:pPr marL="0" marR="0">
                        <a:lnSpc>
                          <a:spcPct val="107000"/>
                        </a:lnSpc>
                        <a:spcBef>
                          <a:spcPts val="0"/>
                        </a:spcBef>
                        <a:spcAft>
                          <a:spcPts val="0"/>
                        </a:spcAft>
                      </a:pPr>
                      <a:r>
                        <a:rPr lang="en-US" sz="1500" i="1" dirty="0">
                          <a:effectLst/>
                        </a:rPr>
                        <a:t>IL28-B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44602">
                <a:tc>
                  <a:txBody>
                    <a:bodyPr/>
                    <a:lstStyle/>
                    <a:p>
                      <a:pPr marL="0" marR="0">
                        <a:lnSpc>
                          <a:spcPct val="107000"/>
                        </a:lnSpc>
                        <a:spcBef>
                          <a:spcPts val="0"/>
                        </a:spcBef>
                        <a:spcAft>
                          <a:spcPts val="0"/>
                        </a:spcAft>
                      </a:pPr>
                      <a:r>
                        <a:rPr lang="en-US" sz="1500" i="1" dirty="0">
                          <a:effectLst/>
                        </a:rPr>
                        <a:t>CFTR</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44602">
                <a:tc>
                  <a:txBody>
                    <a:bodyPr/>
                    <a:lstStyle/>
                    <a:p>
                      <a:pPr marL="0" marR="0">
                        <a:lnSpc>
                          <a:spcPct val="107000"/>
                        </a:lnSpc>
                        <a:spcBef>
                          <a:spcPts val="0"/>
                        </a:spcBef>
                        <a:spcAft>
                          <a:spcPts val="0"/>
                        </a:spcAft>
                      </a:pPr>
                      <a:r>
                        <a:rPr lang="en-US" sz="1500" i="1" dirty="0">
                          <a:effectLst/>
                        </a:rPr>
                        <a:t>G6PD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44602">
                <a:tc>
                  <a:txBody>
                    <a:bodyPr/>
                    <a:lstStyle/>
                    <a:p>
                      <a:pPr marL="0" marR="0">
                        <a:lnSpc>
                          <a:spcPct val="107000"/>
                        </a:lnSpc>
                        <a:spcBef>
                          <a:spcPts val="0"/>
                        </a:spcBef>
                        <a:spcAft>
                          <a:spcPts val="0"/>
                        </a:spcAft>
                      </a:pPr>
                      <a:r>
                        <a:rPr lang="en-US" sz="1500" i="1" dirty="0">
                          <a:effectLst/>
                        </a:rPr>
                        <a:t>UGT1A1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244602">
                <a:tc>
                  <a:txBody>
                    <a:bodyPr/>
                    <a:lstStyle/>
                    <a:p>
                      <a:pPr marL="0" marR="0">
                        <a:lnSpc>
                          <a:spcPct val="107000"/>
                        </a:lnSpc>
                        <a:spcBef>
                          <a:spcPts val="0"/>
                        </a:spcBef>
                        <a:spcAft>
                          <a:spcPts val="0"/>
                        </a:spcAft>
                      </a:pPr>
                      <a:r>
                        <a:rPr lang="en-US" sz="1500" i="1" dirty="0">
                          <a:effectLst/>
                        </a:rPr>
                        <a:t>CYP3A5</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711091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1981200" y="3840359"/>
            <a:ext cx="5257800" cy="1722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24585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Genotype to phenotype assignment based on allele function</a:t>
            </a:r>
          </a:p>
        </p:txBody>
      </p:sp>
      <p:pic>
        <p:nvPicPr>
          <p:cNvPr id="4" name="Picture 3"/>
          <p:cNvPicPr>
            <a:picLocks noChangeAspect="1"/>
          </p:cNvPicPr>
          <p:nvPr/>
        </p:nvPicPr>
        <p:blipFill>
          <a:blip r:embed="rId2"/>
          <a:stretch>
            <a:fillRect/>
          </a:stretch>
        </p:blipFill>
        <p:spPr>
          <a:xfrm>
            <a:off x="1981200" y="2514602"/>
            <a:ext cx="8266748" cy="2378393"/>
          </a:xfrm>
          <a:prstGeom prst="rect">
            <a:avLst/>
          </a:prstGeom>
        </p:spPr>
      </p:pic>
      <p:sp>
        <p:nvSpPr>
          <p:cNvPr id="5" name="Rectangle 4"/>
          <p:cNvSpPr/>
          <p:nvPr/>
        </p:nvSpPr>
        <p:spPr>
          <a:xfrm>
            <a:off x="6697649" y="4082996"/>
            <a:ext cx="1567434" cy="167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102" y="4218832"/>
            <a:ext cx="1203298" cy="184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58656" y="5571713"/>
            <a:ext cx="4953000" cy="276999"/>
          </a:xfrm>
          <a:prstGeom prst="rect">
            <a:avLst/>
          </a:prstGeom>
        </p:spPr>
        <p:txBody>
          <a:bodyPr wrap="square">
            <a:spAutoFit/>
          </a:bodyPr>
          <a:lstStyle/>
          <a:p>
            <a:r>
              <a:rPr lang="en-US" sz="1200" dirty="0"/>
              <a:t>https://cpicpgx.org/guidelines/guideline-for-voriconazole-and-cyp2c19/</a:t>
            </a:r>
          </a:p>
        </p:txBody>
      </p:sp>
      <p:sp>
        <p:nvSpPr>
          <p:cNvPr id="3" name="Rectangle 2"/>
          <p:cNvSpPr/>
          <p:nvPr/>
        </p:nvSpPr>
        <p:spPr>
          <a:xfrm>
            <a:off x="2358656" y="5294714"/>
            <a:ext cx="3508744" cy="276999"/>
          </a:xfrm>
          <a:prstGeom prst="rect">
            <a:avLst/>
          </a:prstGeom>
        </p:spPr>
        <p:txBody>
          <a:bodyPr wrap="square">
            <a:spAutoFit/>
          </a:bodyPr>
          <a:lstStyle/>
          <a:p>
            <a:r>
              <a:rPr lang="en-US" sz="1200" dirty="0">
                <a:latin typeface="arial" panose="020B0604020202020204" pitchFamily="34" charset="0"/>
              </a:rPr>
              <a:t> </a:t>
            </a:r>
            <a:r>
              <a:rPr lang="en-US" sz="1200" dirty="0" err="1">
                <a:latin typeface="arial" panose="020B0604020202020204" pitchFamily="34" charset="0"/>
              </a:rPr>
              <a:t>Clin</a:t>
            </a:r>
            <a:r>
              <a:rPr lang="en-US" sz="1200" dirty="0">
                <a:latin typeface="arial" panose="020B0604020202020204" pitchFamily="34" charset="0"/>
              </a:rPr>
              <a:t> </a:t>
            </a:r>
            <a:r>
              <a:rPr lang="en-US" sz="1200" dirty="0" err="1">
                <a:latin typeface="arial" panose="020B0604020202020204" pitchFamily="34" charset="0"/>
              </a:rPr>
              <a:t>Pharmacol</a:t>
            </a:r>
            <a:r>
              <a:rPr lang="en-US" sz="1200" dirty="0">
                <a:latin typeface="arial" panose="020B0604020202020204" pitchFamily="34" charset="0"/>
              </a:rPr>
              <a:t> </a:t>
            </a:r>
            <a:r>
              <a:rPr lang="en-US" sz="1200" dirty="0" err="1">
                <a:latin typeface="arial" panose="020B0604020202020204" pitchFamily="34" charset="0"/>
              </a:rPr>
              <a:t>Ther</a:t>
            </a:r>
            <a:r>
              <a:rPr lang="en-US" sz="1200" dirty="0">
                <a:latin typeface="arial" panose="020B0604020202020204" pitchFamily="34" charset="0"/>
              </a:rPr>
              <a:t>. 2017 Jul: 102 (1):45-51.</a:t>
            </a:r>
            <a:endParaRPr lang="en-US" sz="1200" dirty="0"/>
          </a:p>
        </p:txBody>
      </p:sp>
    </p:spTree>
    <p:extLst>
      <p:ext uri="{BB962C8B-B14F-4D97-AF65-F5344CB8AC3E}">
        <p14:creationId xmlns:p14="http://schemas.microsoft.com/office/powerpoint/2010/main" val="1434367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5D5B5B-083B-43D4-8E54-B6AE4C819A21}"/>
              </a:ext>
            </a:extLst>
          </p:cNvPr>
          <p:cNvPicPr>
            <a:picLocks noChangeAspect="1"/>
          </p:cNvPicPr>
          <p:nvPr/>
        </p:nvPicPr>
        <p:blipFill rotWithShape="1">
          <a:blip r:embed="rId3"/>
          <a:srcRect l="8126" t="18889" r="13125" b="2222"/>
          <a:stretch/>
        </p:blipFill>
        <p:spPr>
          <a:xfrm>
            <a:off x="990600" y="533400"/>
            <a:ext cx="9601200" cy="5410200"/>
          </a:xfrm>
          <a:prstGeom prst="rect">
            <a:avLst/>
          </a:prstGeom>
        </p:spPr>
      </p:pic>
    </p:spTree>
    <p:extLst>
      <p:ext uri="{BB962C8B-B14F-4D97-AF65-F5344CB8AC3E}">
        <p14:creationId xmlns:p14="http://schemas.microsoft.com/office/powerpoint/2010/main" val="1764697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t="-1637" r="50000" b="6821"/>
          <a:stretch/>
        </p:blipFill>
        <p:spPr>
          <a:xfrm>
            <a:off x="3124201" y="316041"/>
            <a:ext cx="5181599" cy="5527038"/>
          </a:xfrm>
          <a:prstGeom prst="rect">
            <a:avLst/>
          </a:prstGeom>
        </p:spPr>
      </p:pic>
      <p:sp>
        <p:nvSpPr>
          <p:cNvPr id="4" name="Rectangle 3"/>
          <p:cNvSpPr/>
          <p:nvPr/>
        </p:nvSpPr>
        <p:spPr>
          <a:xfrm>
            <a:off x="2133600" y="6038976"/>
            <a:ext cx="3429000" cy="253916"/>
          </a:xfrm>
          <a:prstGeom prst="rect">
            <a:avLst/>
          </a:prstGeom>
        </p:spPr>
        <p:txBody>
          <a:bodyPr>
            <a:spAutoFit/>
          </a:bodyPr>
          <a:lstStyle/>
          <a:p>
            <a:r>
              <a:rPr lang="en-US" sz="1050" dirty="0"/>
              <a:t>https://www.pharmgkb.org/page/cyp2c19RefMaterials</a:t>
            </a:r>
          </a:p>
        </p:txBody>
      </p:sp>
      <p:pic>
        <p:nvPicPr>
          <p:cNvPr id="5"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0" y="5255365"/>
            <a:ext cx="1614488" cy="538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6324600"/>
            <a:ext cx="4953000" cy="261610"/>
          </a:xfrm>
          <a:prstGeom prst="rect">
            <a:avLst/>
          </a:prstGeom>
        </p:spPr>
        <p:txBody>
          <a:bodyPr wrap="square">
            <a:spAutoFit/>
          </a:bodyPr>
          <a:lstStyle/>
          <a:p>
            <a:r>
              <a:rPr lang="en-US" sz="1050" dirty="0"/>
              <a:t>https://cpicpgx.org/guidelines/guideline-for-voriconazole-and-cyp2c19/</a:t>
            </a:r>
          </a:p>
        </p:txBody>
      </p:sp>
    </p:spTree>
    <p:custDataLst>
      <p:tags r:id="rId1"/>
    </p:custDataLst>
    <p:extLst>
      <p:ext uri="{BB962C8B-B14F-4D97-AF65-F5344CB8AC3E}">
        <p14:creationId xmlns:p14="http://schemas.microsoft.com/office/powerpoint/2010/main" val="3498449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7391400" y="3781556"/>
            <a:ext cx="2590800" cy="1722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93153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0521"/>
            <a:ext cx="8458200" cy="1143000"/>
          </a:xfrm>
        </p:spPr>
        <p:txBody>
          <a:bodyPr/>
          <a:lstStyle/>
          <a:p>
            <a:r>
              <a:rPr lang="en-US" sz="3600" b="1" i="1" dirty="0"/>
              <a:t>HLA-B*57:01</a:t>
            </a:r>
            <a:r>
              <a:rPr lang="en-US" sz="3600" b="1" dirty="0"/>
              <a:t> Pharmacogenetic Test Result:  Clinical Implementation Workflow for EHR</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7047" y="1143000"/>
            <a:ext cx="7848600" cy="35814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2133600"/>
            <a:ext cx="6781799" cy="48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733800" y="141230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033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0521"/>
            <a:ext cx="8458200" cy="1143000"/>
          </a:xfrm>
        </p:spPr>
        <p:txBody>
          <a:bodyPr/>
          <a:lstStyle/>
          <a:p>
            <a:r>
              <a:rPr lang="en-US" sz="3600" b="1" i="1" dirty="0"/>
              <a:t>HLA-B*57:01</a:t>
            </a:r>
            <a:r>
              <a:rPr lang="en-US" sz="3600" b="1" dirty="0"/>
              <a:t> Pharmacogenetic Test Result:  Clinical Implementation Workflow for EHR</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7047" y="1143000"/>
            <a:ext cx="7848600" cy="3581400"/>
          </a:xfrm>
          <a:prstGeom prst="rect">
            <a:avLst/>
          </a:prstGeom>
          <a:noFill/>
          <a:ln>
            <a:noFill/>
          </a:ln>
        </p:spPr>
      </p:pic>
      <p:sp>
        <p:nvSpPr>
          <p:cNvPr id="6" name="Right Arrow 5"/>
          <p:cNvSpPr/>
          <p:nvPr/>
        </p:nvSpPr>
        <p:spPr>
          <a:xfrm>
            <a:off x="5334000" y="147493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Up Arrow 4"/>
          <p:cNvSpPr/>
          <p:nvPr/>
        </p:nvSpPr>
        <p:spPr>
          <a:xfrm>
            <a:off x="7734300" y="3592882"/>
            <a:ext cx="38100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Rounded Rectangle 6"/>
          <p:cNvSpPr/>
          <p:nvPr/>
        </p:nvSpPr>
        <p:spPr>
          <a:xfrm>
            <a:off x="3048000" y="2209800"/>
            <a:ext cx="3429000" cy="1676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311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1518539" y="119391"/>
            <a:ext cx="7751417" cy="954107"/>
          </a:xfrm>
          <a:prstGeom prst="rect">
            <a:avLst/>
          </a:prstGeom>
          <a:noFill/>
          <a:ln w="9525">
            <a:noFill/>
            <a:miter lim="800000"/>
            <a:headEnd/>
            <a:tailEnd/>
          </a:ln>
        </p:spPr>
        <p:txBody>
          <a:bodyPr wrap="none">
            <a:spAutoFit/>
          </a:bodyPr>
          <a:lstStyle/>
          <a:p>
            <a:r>
              <a:rPr lang="en-US" sz="2800" b="1" i="1" u="sng" dirty="0">
                <a:latin typeface="Calibri" pitchFamily="34" charset="0"/>
              </a:rPr>
              <a:t>SLCO1B1 </a:t>
            </a:r>
            <a:r>
              <a:rPr lang="en-US" sz="2800" b="1" u="sng" dirty="0">
                <a:latin typeface="Calibri" pitchFamily="34" charset="0"/>
              </a:rPr>
              <a:t>Genotype and Simvastatin:  Point of Care </a:t>
            </a:r>
          </a:p>
          <a:p>
            <a:r>
              <a:rPr lang="en-US" sz="2800" b="1" u="sng" dirty="0">
                <a:latin typeface="Calibri" pitchFamily="34" charset="0"/>
              </a:rPr>
              <a:t>Clinical Decision Support</a:t>
            </a:r>
            <a:endParaRPr lang="en-US" sz="2800" b="1" dirty="0">
              <a:latin typeface="Calibri" pitchFamily="34" charset="0"/>
            </a:endParaRPr>
          </a:p>
        </p:txBody>
      </p:sp>
      <p:sp>
        <p:nvSpPr>
          <p:cNvPr id="14350" name="TextBox 58"/>
          <p:cNvSpPr txBox="1">
            <a:spLocks noChangeArrowheads="1"/>
          </p:cNvSpPr>
          <p:nvPr/>
        </p:nvSpPr>
        <p:spPr bwMode="auto">
          <a:xfrm>
            <a:off x="1676400" y="3657601"/>
            <a:ext cx="8575828" cy="3139321"/>
          </a:xfrm>
          <a:prstGeom prst="rect">
            <a:avLst/>
          </a:prstGeom>
          <a:noFill/>
          <a:ln w="9525">
            <a:noFill/>
            <a:miter lim="800000"/>
            <a:headEnd/>
            <a:tailEnd/>
          </a:ln>
        </p:spPr>
        <p:txBody>
          <a:bodyPr wrap="square">
            <a:spAutoFit/>
          </a:bodyPr>
          <a:lstStyle/>
          <a:p>
            <a:pPr fontAlgn="base"/>
            <a:r>
              <a:rPr lang="en-US" i="1" dirty="0"/>
              <a:t>Note:  Circled numerals refer to </a:t>
            </a:r>
            <a:r>
              <a:rPr lang="en-US" b="1" i="1" dirty="0"/>
              <a:t>Supplementary Table 12</a:t>
            </a:r>
            <a:endParaRPr lang="en-US" dirty="0"/>
          </a:p>
          <a:p>
            <a:pPr fontAlgn="base"/>
            <a:r>
              <a:rPr lang="en-US" b="1" dirty="0"/>
              <a:t> </a:t>
            </a:r>
            <a:endParaRPr lang="en-US" dirty="0"/>
          </a:p>
          <a:p>
            <a:r>
              <a:rPr lang="en-US" b="1" dirty="0"/>
              <a:t>Supplemental Figure S3. </a:t>
            </a:r>
            <a:r>
              <a:rPr lang="en-US" b="1" i="1" dirty="0"/>
              <a:t>SLCO1B1</a:t>
            </a:r>
            <a:r>
              <a:rPr lang="en-US" b="1" dirty="0"/>
              <a:t> Genotype and Simvastatin:  Point of Care Clinical Decision Support</a:t>
            </a:r>
          </a:p>
          <a:p>
            <a:pPr fontAlgn="base"/>
            <a:r>
              <a:rPr lang="en-US" baseline="30000" dirty="0" err="1"/>
              <a:t>a</a:t>
            </a:r>
            <a:r>
              <a:rPr lang="en-US" dirty="0" err="1"/>
              <a:t>See</a:t>
            </a:r>
            <a:r>
              <a:rPr lang="en-US" dirty="0"/>
              <a:t> </a:t>
            </a:r>
            <a:r>
              <a:rPr lang="en-US" b="1" dirty="0"/>
              <a:t>Supplementary Table S12 </a:t>
            </a:r>
            <a:r>
              <a:rPr lang="en-US" dirty="0"/>
              <a:t>for </a:t>
            </a:r>
            <a:r>
              <a:rPr lang="en-US" dirty="0" err="1"/>
              <a:t>diplotype</a:t>
            </a:r>
            <a:r>
              <a:rPr lang="en-US" dirty="0"/>
              <a:t>/phenotype specific pre-test alert example.</a:t>
            </a:r>
          </a:p>
          <a:p>
            <a:pPr fontAlgn="base"/>
            <a:r>
              <a:rPr lang="en-US" baseline="30000" dirty="0" err="1"/>
              <a:t>b</a:t>
            </a:r>
            <a:r>
              <a:rPr lang="en-US" dirty="0" err="1"/>
              <a:t>Additional</a:t>
            </a:r>
            <a:r>
              <a:rPr lang="en-US" dirty="0"/>
              <a:t> actions may include ordering a pharmacogenetic test, preventing the clinician from ordering the medication or allowing the clinician to cancel out of the alert.</a:t>
            </a:r>
          </a:p>
          <a:p>
            <a:pPr fontAlgn="base"/>
            <a:r>
              <a:rPr lang="en-US" baseline="30000" dirty="0" err="1"/>
              <a:t>c</a:t>
            </a:r>
            <a:r>
              <a:rPr lang="en-US" dirty="0" err="1"/>
              <a:t>Priority</a:t>
            </a:r>
            <a:r>
              <a:rPr lang="en-US" dirty="0"/>
              <a:t> result defined as a genetic test result that results in a change in drug, drug dose, or drug monitoring.</a:t>
            </a:r>
          </a:p>
          <a:p>
            <a:pPr fontAlgn="base"/>
            <a:r>
              <a:rPr lang="en-US" baseline="30000" dirty="0" err="1"/>
              <a:t>d</a:t>
            </a:r>
            <a:r>
              <a:rPr lang="en-US" dirty="0" err="1"/>
              <a:t>See</a:t>
            </a:r>
            <a:r>
              <a:rPr lang="en-US" dirty="0"/>
              <a:t> </a:t>
            </a:r>
            <a:r>
              <a:rPr lang="en-US" b="1" dirty="0"/>
              <a:t>Supplementary Table S12 </a:t>
            </a:r>
            <a:r>
              <a:rPr lang="en-US" dirty="0"/>
              <a:t>for </a:t>
            </a:r>
            <a:r>
              <a:rPr lang="en-US" dirty="0" err="1"/>
              <a:t>diplotype</a:t>
            </a:r>
            <a:r>
              <a:rPr lang="en-US" dirty="0"/>
              <a:t>/phenotype specific post-test alert example.</a:t>
            </a:r>
          </a:p>
          <a:p>
            <a:endParaRPr lang="en-US" dirty="0"/>
          </a:p>
        </p:txBody>
      </p:sp>
      <p:grpSp>
        <p:nvGrpSpPr>
          <p:cNvPr id="4" name="Group 3"/>
          <p:cNvGrpSpPr/>
          <p:nvPr/>
        </p:nvGrpSpPr>
        <p:grpSpPr>
          <a:xfrm>
            <a:off x="2133600" y="1257301"/>
            <a:ext cx="6726238" cy="2204991"/>
            <a:chOff x="609600" y="1257300"/>
            <a:chExt cx="6726238" cy="2204991"/>
          </a:xfrm>
        </p:grpSpPr>
        <p:sp>
          <p:nvSpPr>
            <p:cNvPr id="3" name="Flowchart: Process 2"/>
            <p:cNvSpPr/>
            <p:nvPr/>
          </p:nvSpPr>
          <p:spPr>
            <a:xfrm>
              <a:off x="609600" y="1358900"/>
              <a:ext cx="914400"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r>
                <a:rPr lang="en-US" sz="1000" dirty="0">
                  <a:solidFill>
                    <a:srgbClr val="000000"/>
                  </a:solidFill>
                </a:rPr>
                <a:t>Simvastatin order initiated</a:t>
              </a:r>
            </a:p>
          </p:txBody>
        </p:sp>
        <p:cxnSp>
          <p:nvCxnSpPr>
            <p:cNvPr id="8" name="Straight Arrow Connector 7"/>
            <p:cNvCxnSpPr>
              <a:cxnSpLocks noChangeShapeType="1"/>
              <a:stCxn id="3" idx="3"/>
              <a:endCxn id="98" idx="1"/>
            </p:cNvCxnSpPr>
            <p:nvPr/>
          </p:nvCxnSpPr>
          <p:spPr bwMode="auto">
            <a:xfrm>
              <a:off x="1524000" y="1665288"/>
              <a:ext cx="381000" cy="0"/>
            </a:xfrm>
            <a:prstGeom prst="straightConnector1">
              <a:avLst/>
            </a:prstGeom>
            <a:noFill/>
            <a:ln w="25400" algn="ctr">
              <a:solidFill>
                <a:schemeClr val="tx1"/>
              </a:solidFill>
              <a:round/>
              <a:headEnd/>
              <a:tailEnd type="arrow" w="med" len="med"/>
            </a:ln>
            <a:effectLst/>
          </p:spPr>
        </p:cxnSp>
        <p:sp>
          <p:nvSpPr>
            <p:cNvPr id="14" name="Flowchart: Process 13"/>
            <p:cNvSpPr/>
            <p:nvPr/>
          </p:nvSpPr>
          <p:spPr>
            <a:xfrm>
              <a:off x="1995253" y="2590800"/>
              <a:ext cx="1066801" cy="871491"/>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chemeClr val="tx1"/>
                  </a:solidFill>
                </a:rPr>
                <a:t>CDS Pre-test Alert </a:t>
              </a:r>
              <a:r>
                <a:rPr lang="en-US" sz="1000" dirty="0" err="1">
                  <a:solidFill>
                    <a:schemeClr val="tx1"/>
                  </a:solidFill>
                </a:rPr>
                <a:t>Message</a:t>
              </a:r>
              <a:r>
                <a:rPr lang="en-US" sz="1000" baseline="30000" dirty="0" err="1">
                  <a:solidFill>
                    <a:schemeClr val="tx1"/>
                  </a:solidFill>
                </a:rPr>
                <a:t>a</a:t>
              </a:r>
              <a:endParaRPr lang="en-US" sz="1000" baseline="30000" dirty="0">
                <a:solidFill>
                  <a:schemeClr val="tx1"/>
                </a:solidFill>
              </a:endParaRPr>
            </a:p>
            <a:p>
              <a:pPr algn="ctr"/>
              <a:r>
                <a:rPr lang="en-US" sz="1000" dirty="0">
                  <a:solidFill>
                    <a:schemeClr val="tx1"/>
                  </a:solidFill>
                </a:rPr>
                <a:t>(additional action may </a:t>
              </a:r>
              <a:r>
                <a:rPr lang="en-US" sz="1000">
                  <a:solidFill>
                    <a:schemeClr val="tx1"/>
                  </a:solidFill>
                </a:rPr>
                <a:t>be considered)</a:t>
              </a:r>
              <a:r>
                <a:rPr lang="en-US" sz="1000" baseline="30000">
                  <a:solidFill>
                    <a:schemeClr val="tx1"/>
                  </a:solidFill>
                </a:rPr>
                <a:t>b</a:t>
              </a:r>
              <a:endParaRPr lang="en-US" sz="1000" baseline="30000" dirty="0">
                <a:solidFill>
                  <a:schemeClr val="tx1"/>
                </a:solidFill>
              </a:endParaRPr>
            </a:p>
          </p:txBody>
        </p:sp>
        <p:sp>
          <p:nvSpPr>
            <p:cNvPr id="14343" name="TextBox 27"/>
            <p:cNvSpPr txBox="1">
              <a:spLocks noChangeArrowheads="1"/>
            </p:cNvSpPr>
            <p:nvPr/>
          </p:nvSpPr>
          <p:spPr bwMode="auto">
            <a:xfrm>
              <a:off x="2133600" y="2133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44" name="TextBox 28"/>
            <p:cNvSpPr txBox="1">
              <a:spLocks noChangeArrowheads="1"/>
            </p:cNvSpPr>
            <p:nvPr/>
          </p:nvSpPr>
          <p:spPr bwMode="auto">
            <a:xfrm>
              <a:off x="3581400" y="1371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98" name="Flowchart: Decision 97"/>
            <p:cNvSpPr/>
            <p:nvPr/>
          </p:nvSpPr>
          <p:spPr>
            <a:xfrm>
              <a:off x="1905000" y="1257300"/>
              <a:ext cx="1219200" cy="815975"/>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950" i="1" dirty="0">
                  <a:solidFill>
                    <a:srgbClr val="000000"/>
                  </a:solidFill>
                </a:rPr>
                <a:t>SLCO1B1 </a:t>
              </a:r>
              <a:r>
                <a:rPr lang="en-US" sz="950" dirty="0">
                  <a:solidFill>
                    <a:srgbClr val="000000"/>
                  </a:solidFill>
                </a:rPr>
                <a:t>genetic test results on file?</a:t>
              </a:r>
            </a:p>
          </p:txBody>
        </p:sp>
        <p:cxnSp>
          <p:nvCxnSpPr>
            <p:cNvPr id="99" name="Straight Arrow Connector 98"/>
            <p:cNvCxnSpPr>
              <a:cxnSpLocks noChangeShapeType="1"/>
              <a:stCxn id="98" idx="2"/>
              <a:endCxn id="14" idx="0"/>
            </p:cNvCxnSpPr>
            <p:nvPr/>
          </p:nvCxnSpPr>
          <p:spPr bwMode="auto">
            <a:xfrm>
              <a:off x="2514600" y="2073275"/>
              <a:ext cx="14054" cy="517525"/>
            </a:xfrm>
            <a:prstGeom prst="straightConnector1">
              <a:avLst/>
            </a:prstGeom>
            <a:noFill/>
            <a:ln w="25400" algn="ctr">
              <a:solidFill>
                <a:schemeClr val="tx1"/>
              </a:solidFill>
              <a:round/>
              <a:headEnd/>
              <a:tailEnd type="arrow" w="med" len="med"/>
            </a:ln>
            <a:effectLst/>
          </p:spPr>
        </p:cxnSp>
        <p:cxnSp>
          <p:nvCxnSpPr>
            <p:cNvPr id="101" name="Straight Arrow Connector 100"/>
            <p:cNvCxnSpPr>
              <a:cxnSpLocks noChangeShapeType="1"/>
              <a:stCxn id="98" idx="3"/>
              <a:endCxn id="26" idx="1"/>
            </p:cNvCxnSpPr>
            <p:nvPr/>
          </p:nvCxnSpPr>
          <p:spPr bwMode="auto">
            <a:xfrm flipV="1">
              <a:off x="3124200" y="1664494"/>
              <a:ext cx="1535113" cy="794"/>
            </a:xfrm>
            <a:prstGeom prst="straightConnector1">
              <a:avLst/>
            </a:prstGeom>
            <a:noFill/>
            <a:ln w="25400" algn="ctr">
              <a:solidFill>
                <a:schemeClr val="tx1"/>
              </a:solidFill>
              <a:round/>
              <a:headEnd/>
              <a:tailEnd type="arrow" w="med" len="med"/>
            </a:ln>
            <a:effectLst/>
          </p:spPr>
        </p:cxnSp>
        <p:sp>
          <p:nvSpPr>
            <p:cNvPr id="26" name="Flowchart: Decision 25"/>
            <p:cNvSpPr/>
            <p:nvPr/>
          </p:nvSpPr>
          <p:spPr>
            <a:xfrm>
              <a:off x="4659313" y="1257300"/>
              <a:ext cx="1216025" cy="814388"/>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rgbClr val="000000"/>
                  </a:solidFill>
                </a:rPr>
                <a:t>Priority </a:t>
              </a:r>
              <a:r>
                <a:rPr lang="en-US" sz="1000" dirty="0" err="1">
                  <a:solidFill>
                    <a:srgbClr val="000000"/>
                  </a:solidFill>
                </a:rPr>
                <a:t>result?</a:t>
              </a:r>
              <a:r>
                <a:rPr lang="en-US" sz="1400" baseline="30000" dirty="0" err="1">
                  <a:solidFill>
                    <a:srgbClr val="000000"/>
                  </a:solidFill>
                </a:rPr>
                <a:t>c</a:t>
              </a:r>
              <a:endParaRPr lang="en-US" sz="1400" baseline="30000" dirty="0">
                <a:solidFill>
                  <a:srgbClr val="000000"/>
                </a:solidFill>
              </a:endParaRPr>
            </a:p>
          </p:txBody>
        </p:sp>
        <p:cxnSp>
          <p:nvCxnSpPr>
            <p:cNvPr id="27" name="Straight Arrow Connector 26"/>
            <p:cNvCxnSpPr>
              <a:cxnSpLocks noChangeShapeType="1"/>
              <a:stCxn id="26" idx="3"/>
              <a:endCxn id="35" idx="1"/>
            </p:cNvCxnSpPr>
            <p:nvPr/>
          </p:nvCxnSpPr>
          <p:spPr bwMode="auto">
            <a:xfrm>
              <a:off x="5888038" y="1665288"/>
              <a:ext cx="500062" cy="0"/>
            </a:xfrm>
            <a:prstGeom prst="straightConnector1">
              <a:avLst/>
            </a:prstGeom>
            <a:noFill/>
            <a:ln w="25400" algn="ctr">
              <a:solidFill>
                <a:schemeClr val="tx1"/>
              </a:solidFill>
              <a:round/>
              <a:headEnd/>
              <a:tailEnd type="arrow" w="med" len="med"/>
            </a:ln>
            <a:effectLst/>
          </p:spPr>
        </p:cxnSp>
        <p:sp>
          <p:nvSpPr>
            <p:cNvPr id="30" name="Flowchart: Process 29"/>
            <p:cNvSpPr/>
            <p:nvPr/>
          </p:nvSpPr>
          <p:spPr>
            <a:xfrm>
              <a:off x="4572000" y="2590800"/>
              <a:ext cx="1392238" cy="612775"/>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nchor="ctr">
              <a:normAutofit/>
            </a:bodyPr>
            <a:lstStyle/>
            <a:p>
              <a:pPr algn="ctr">
                <a:defRPr/>
              </a:pPr>
              <a:r>
                <a:rPr lang="en-US" sz="1000" dirty="0">
                  <a:solidFill>
                    <a:srgbClr val="000000"/>
                  </a:solidFill>
                </a:rPr>
                <a:t>CDS Post-test </a:t>
              </a:r>
              <a:r>
                <a:rPr lang="en-US" sz="1000" dirty="0" err="1">
                  <a:solidFill>
                    <a:srgbClr val="000000"/>
                  </a:solidFill>
                </a:rPr>
                <a:t>alert</a:t>
              </a:r>
              <a:r>
                <a:rPr lang="en-US" sz="1000" baseline="30000" dirty="0" err="1">
                  <a:solidFill>
                    <a:srgbClr val="000000"/>
                  </a:solidFill>
                </a:rPr>
                <a:t>d</a:t>
              </a:r>
              <a:r>
                <a:rPr lang="en-US" sz="1000" dirty="0">
                  <a:solidFill>
                    <a:srgbClr val="000000"/>
                  </a:solidFill>
                </a:rPr>
                <a:t> or notify prescriber with recommendation</a:t>
              </a:r>
              <a:endParaRPr lang="en-US" sz="1000" baseline="30000" dirty="0">
                <a:solidFill>
                  <a:srgbClr val="000000"/>
                </a:solidFill>
              </a:endParaRPr>
            </a:p>
          </p:txBody>
        </p:sp>
        <p:cxnSp>
          <p:nvCxnSpPr>
            <p:cNvPr id="32" name="Straight Arrow Connector 31"/>
            <p:cNvCxnSpPr>
              <a:cxnSpLocks noChangeShapeType="1"/>
              <a:stCxn id="26" idx="2"/>
              <a:endCxn id="30" idx="0"/>
            </p:cNvCxnSpPr>
            <p:nvPr/>
          </p:nvCxnSpPr>
          <p:spPr bwMode="auto">
            <a:xfrm>
              <a:off x="5267325" y="2084388"/>
              <a:ext cx="1588" cy="493712"/>
            </a:xfrm>
            <a:prstGeom prst="straightConnector1">
              <a:avLst/>
            </a:prstGeom>
            <a:noFill/>
            <a:ln w="25400" algn="ctr">
              <a:solidFill>
                <a:schemeClr val="tx1"/>
              </a:solidFill>
              <a:round/>
              <a:headEnd/>
              <a:tailEnd type="arrow" w="med" len="med"/>
            </a:ln>
            <a:effectLst/>
          </p:spPr>
        </p:cxnSp>
        <p:sp>
          <p:nvSpPr>
            <p:cNvPr id="35" name="Flowchart: Process 34"/>
            <p:cNvSpPr/>
            <p:nvPr/>
          </p:nvSpPr>
          <p:spPr>
            <a:xfrm>
              <a:off x="6400800" y="1358900"/>
              <a:ext cx="935038" cy="612775"/>
            </a:xfrm>
            <a:prstGeom prst="flowChartProcess">
              <a:avLst/>
            </a:prstGeom>
          </p:spPr>
          <p:style>
            <a:lnRef idx="2">
              <a:schemeClr val="dk1"/>
            </a:lnRef>
            <a:fillRef idx="1">
              <a:schemeClr val="lt1"/>
            </a:fillRef>
            <a:effectRef idx="0">
              <a:schemeClr val="dk1"/>
            </a:effectRef>
            <a:fontRef idx="minor">
              <a:schemeClr val="dk1"/>
            </a:fontRef>
          </p:style>
          <p:txBody>
            <a:bodyPr lIns="45720" rIns="45720" anchor="ctr"/>
            <a:lstStyle/>
            <a:p>
              <a:pPr algn="ctr"/>
              <a:r>
                <a:rPr lang="en-US" sz="1000" dirty="0">
                  <a:solidFill>
                    <a:schemeClr val="tx1"/>
                  </a:solidFill>
                </a:rPr>
                <a:t>No post-test alert required; continue with drug order</a:t>
              </a:r>
            </a:p>
          </p:txBody>
        </p:sp>
        <p:sp>
          <p:nvSpPr>
            <p:cNvPr id="14356" name="TextBox 35"/>
            <p:cNvSpPr txBox="1">
              <a:spLocks noChangeArrowheads="1"/>
            </p:cNvSpPr>
            <p:nvPr/>
          </p:nvSpPr>
          <p:spPr bwMode="auto">
            <a:xfrm>
              <a:off x="5943600" y="1371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57" name="TextBox 36"/>
            <p:cNvSpPr txBox="1">
              <a:spLocks noChangeArrowheads="1"/>
            </p:cNvSpPr>
            <p:nvPr/>
          </p:nvSpPr>
          <p:spPr bwMode="auto">
            <a:xfrm>
              <a:off x="5334000" y="2133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14358" name="Oval 34"/>
            <p:cNvSpPr>
              <a:spLocks noChangeArrowheads="1"/>
            </p:cNvSpPr>
            <p:nvPr/>
          </p:nvSpPr>
          <p:spPr bwMode="auto">
            <a:xfrm>
              <a:off x="2881546" y="2402888"/>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1</a:t>
              </a:r>
            </a:p>
          </p:txBody>
        </p:sp>
        <p:sp>
          <p:nvSpPr>
            <p:cNvPr id="14360" name="Oval 36"/>
            <p:cNvSpPr>
              <a:spLocks noChangeArrowheads="1"/>
            </p:cNvSpPr>
            <p:nvPr/>
          </p:nvSpPr>
          <p:spPr bwMode="auto">
            <a:xfrm>
              <a:off x="5867400" y="2438400"/>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2</a:t>
              </a:r>
            </a:p>
          </p:txBody>
        </p:sp>
      </p:grpSp>
      <p:sp>
        <p:nvSpPr>
          <p:cNvPr id="24" name="Right Arrow 23"/>
          <p:cNvSpPr/>
          <p:nvPr/>
        </p:nvSpPr>
        <p:spPr>
          <a:xfrm>
            <a:off x="2409825" y="2668587"/>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ight Arrow 24"/>
          <p:cNvSpPr/>
          <p:nvPr/>
        </p:nvSpPr>
        <p:spPr>
          <a:xfrm>
            <a:off x="5126114" y="268684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62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Points about a CPIC guideline</a:t>
            </a:r>
          </a:p>
        </p:txBody>
      </p:sp>
      <p:sp>
        <p:nvSpPr>
          <p:cNvPr id="3" name="Content Placeholder 2"/>
          <p:cNvSpPr>
            <a:spLocks noGrp="1"/>
          </p:cNvSpPr>
          <p:nvPr>
            <p:ph idx="1"/>
          </p:nvPr>
        </p:nvSpPr>
        <p:spPr/>
        <p:txBody>
          <a:bodyPr>
            <a:normAutofit fontScale="92500" lnSpcReduction="10000"/>
          </a:bodyPr>
          <a:lstStyle/>
          <a:p>
            <a:r>
              <a:rPr lang="en-US" dirty="0"/>
              <a:t>Based on assumption that the test results are in hand and NOT to discuss the merits of doing the test</a:t>
            </a:r>
          </a:p>
          <a:p>
            <a:r>
              <a:rPr lang="en-US" dirty="0"/>
              <a:t>Standardized formats</a:t>
            </a:r>
          </a:p>
          <a:p>
            <a:r>
              <a:rPr lang="en-US" dirty="0"/>
              <a:t>Grading of evidence and of recommendations</a:t>
            </a:r>
          </a:p>
          <a:p>
            <a:r>
              <a:rPr lang="en-US" dirty="0"/>
              <a:t>Peer reviewed</a:t>
            </a:r>
          </a:p>
          <a:p>
            <a:r>
              <a:rPr lang="en-US" dirty="0"/>
              <a:t>Freely available</a:t>
            </a:r>
          </a:p>
          <a:p>
            <a:r>
              <a:rPr lang="en-US" dirty="0"/>
              <a:t>Updated</a:t>
            </a:r>
          </a:p>
          <a:p>
            <a:r>
              <a:rPr lang="en-US" dirty="0"/>
              <a:t>Authorship with COI policy</a:t>
            </a:r>
          </a:p>
          <a:p>
            <a:r>
              <a:rPr lang="en-US" dirty="0"/>
              <a:t>Closely follow IOM practices</a:t>
            </a:r>
          </a:p>
        </p:txBody>
      </p:sp>
    </p:spTree>
    <p:extLst>
      <p:ext uri="{BB962C8B-B14F-4D97-AF65-F5344CB8AC3E}">
        <p14:creationId xmlns:p14="http://schemas.microsoft.com/office/powerpoint/2010/main" val="12510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6" y="-19051"/>
            <a:ext cx="9134475" cy="664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345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Summary </a:t>
            </a:r>
          </a:p>
        </p:txBody>
      </p:sp>
      <p:sp>
        <p:nvSpPr>
          <p:cNvPr id="3" name="Content Placeholder 2"/>
          <p:cNvSpPr>
            <a:spLocks noGrp="1"/>
          </p:cNvSpPr>
          <p:nvPr>
            <p:ph idx="1"/>
          </p:nvPr>
        </p:nvSpPr>
        <p:spPr>
          <a:xfrm>
            <a:off x="1981200" y="1600200"/>
            <a:ext cx="8305800" cy="4724400"/>
          </a:xfrm>
        </p:spPr>
        <p:txBody>
          <a:bodyPr>
            <a:normAutofit fontScale="92500"/>
          </a:bodyPr>
          <a:lstStyle/>
          <a:p>
            <a:r>
              <a:rPr lang="en-US" dirty="0"/>
              <a:t>CPIC guidelines help clinicians understand HOW available genetic test results should be used to optimize drug therapy.</a:t>
            </a:r>
          </a:p>
          <a:p>
            <a:pPr lvl="1"/>
            <a:r>
              <a:rPr lang="en-US" u="sng" dirty="0"/>
              <a:t>Not WHETHER tests should be ordered.</a:t>
            </a:r>
          </a:p>
          <a:p>
            <a:r>
              <a:rPr lang="en-US" dirty="0"/>
              <a:t>25 guidelines produced in a standard format </a:t>
            </a:r>
          </a:p>
          <a:p>
            <a:pPr lvl="1"/>
            <a:r>
              <a:rPr lang="en-US" dirty="0"/>
              <a:t>Published in </a:t>
            </a:r>
            <a:r>
              <a:rPr lang="en-US" i="1" dirty="0"/>
              <a:t>Clinical Pharmacology and Therapeutics</a:t>
            </a:r>
            <a:endParaRPr lang="en-US" dirty="0"/>
          </a:p>
          <a:p>
            <a:pPr lvl="1"/>
            <a:r>
              <a:rPr lang="en-US" dirty="0"/>
              <a:t>Freely available on cpicpgx.org and </a:t>
            </a:r>
          </a:p>
          <a:p>
            <a:r>
              <a:rPr lang="en-US" dirty="0"/>
              <a:t>CPIC resources available to support the adoption of pharmacogenetics into the EHR with CDS </a:t>
            </a:r>
          </a:p>
        </p:txBody>
      </p:sp>
      <p:pic>
        <p:nvPicPr>
          <p:cNvPr id="4" name="Picture 2" descr="U:\CPIC\pharmgkb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648200"/>
            <a:ext cx="2133600" cy="402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304800"/>
            <a:ext cx="35814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93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2524125" cy="841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C815A4F-AD21-4A45-855D-D0F6BDC9FD4D}"/>
              </a:ext>
            </a:extLst>
          </p:cNvPr>
          <p:cNvSpPr/>
          <p:nvPr/>
        </p:nvSpPr>
        <p:spPr>
          <a:xfrm>
            <a:off x="7599903" y="5875332"/>
            <a:ext cx="4267200" cy="830997"/>
          </a:xfrm>
          <a:prstGeom prst="rect">
            <a:avLst/>
          </a:prstGeom>
        </p:spPr>
        <p:txBody>
          <a:bodyPr wrap="square">
            <a:spAutoFit/>
          </a:bodyPr>
          <a:lstStyle/>
          <a:p>
            <a:pPr algn="ctr"/>
            <a:r>
              <a:rPr lang="en-US" sz="1600" dirty="0">
                <a:latin typeface="Times New Roman" panose="02020603050405020304" pitchFamily="18" charset="0"/>
                <a:ea typeface="Calibri" panose="020F0502020204030204" pitchFamily="34" charset="0"/>
              </a:rPr>
              <a:t>This work was funded by the National Institutes of Health (NIH) (R24GM115264 and U24HG010135) </a:t>
            </a:r>
            <a:endParaRPr lang="en-US" sz="1600" dirty="0"/>
          </a:p>
        </p:txBody>
      </p:sp>
      <p:pic>
        <p:nvPicPr>
          <p:cNvPr id="9" name="Picture 8">
            <a:extLst>
              <a:ext uri="{FF2B5EF4-FFF2-40B4-BE49-F238E27FC236}">
                <a16:creationId xmlns:a16="http://schemas.microsoft.com/office/drawing/2014/main" id="{69536379-8AFA-43CC-880A-549DBB38A769}"/>
              </a:ext>
            </a:extLst>
          </p:cNvPr>
          <p:cNvPicPr>
            <a:picLocks noChangeAspect="1"/>
          </p:cNvPicPr>
          <p:nvPr/>
        </p:nvPicPr>
        <p:blipFill rotWithShape="1">
          <a:blip r:embed="rId4"/>
          <a:srcRect l="26875" t="34444" r="28125" b="6824"/>
          <a:stretch/>
        </p:blipFill>
        <p:spPr>
          <a:xfrm>
            <a:off x="145701" y="1447800"/>
            <a:ext cx="7162800" cy="5258529"/>
          </a:xfrm>
          <a:prstGeom prst="rect">
            <a:avLst/>
          </a:prstGeom>
        </p:spPr>
      </p:pic>
      <p:sp>
        <p:nvSpPr>
          <p:cNvPr id="13" name="Content Placeholder 12">
            <a:extLst>
              <a:ext uri="{FF2B5EF4-FFF2-40B4-BE49-F238E27FC236}">
                <a16:creationId xmlns:a16="http://schemas.microsoft.com/office/drawing/2014/main" id="{D9B44523-AEC5-451A-909D-B14E732F30B4}"/>
              </a:ext>
            </a:extLst>
          </p:cNvPr>
          <p:cNvSpPr>
            <a:spLocks noGrp="1"/>
          </p:cNvSpPr>
          <p:nvPr>
            <p:ph idx="1"/>
          </p:nvPr>
        </p:nvSpPr>
        <p:spPr>
          <a:xfrm>
            <a:off x="7620000" y="838200"/>
            <a:ext cx="3962400" cy="4830764"/>
          </a:xfrm>
        </p:spPr>
        <p:txBody>
          <a:bodyPr>
            <a:normAutofit/>
          </a:bodyPr>
          <a:lstStyle/>
          <a:p>
            <a:r>
              <a:rPr lang="en-US" sz="2400" dirty="0">
                <a:latin typeface="Angsana New" panose="02020603050405020304" pitchFamily="18" charset="-34"/>
                <a:cs typeface="Angsana New" panose="02020603050405020304" pitchFamily="18" charset="-34"/>
              </a:rPr>
              <a:t>And:</a:t>
            </a:r>
          </a:p>
          <a:p>
            <a:r>
              <a:rPr lang="en-US" sz="2400" dirty="0">
                <a:latin typeface="Angsana New" panose="02020603050405020304" pitchFamily="18" charset="-34"/>
                <a:cs typeface="Angsana New" panose="02020603050405020304" pitchFamily="18" charset="-34"/>
              </a:rPr>
              <a:t>CPIC informatics; Robert </a:t>
            </a:r>
            <a:r>
              <a:rPr lang="en-US" sz="2400" dirty="0" err="1">
                <a:latin typeface="Angsana New" panose="02020603050405020304" pitchFamily="18" charset="-34"/>
                <a:cs typeface="Angsana New" panose="02020603050405020304" pitchFamily="18" charset="-34"/>
              </a:rPr>
              <a:t>Freimouth</a:t>
            </a:r>
            <a:r>
              <a:rPr lang="en-US" sz="2400" dirty="0">
                <a:latin typeface="Angsana New" panose="02020603050405020304" pitchFamily="18" charset="-34"/>
                <a:cs typeface="Angsana New" panose="02020603050405020304" pitchFamily="18" charset="-34"/>
              </a:rPr>
              <a:t>, Ph.D </a:t>
            </a:r>
          </a:p>
          <a:p>
            <a:r>
              <a:rPr lang="en-US" sz="2400" dirty="0">
                <a:latin typeface="Angsana New" panose="02020603050405020304" pitchFamily="18" charset="-34"/>
                <a:cs typeface="Angsana New" panose="02020603050405020304" pitchFamily="18" charset="-34"/>
              </a:rPr>
              <a:t>Andrea Gaedigk, Ph.D. (</a:t>
            </a:r>
            <a:r>
              <a:rPr lang="en-US" sz="2400" dirty="0" err="1">
                <a:latin typeface="Angsana New" panose="02020603050405020304" pitchFamily="18" charset="-34"/>
                <a:cs typeface="Angsana New" panose="02020603050405020304" pitchFamily="18" charset="-34"/>
              </a:rPr>
              <a:t>PharmVar</a:t>
            </a:r>
            <a:r>
              <a:rPr lang="en-US" sz="2400" dirty="0">
                <a:latin typeface="Angsana New" panose="02020603050405020304" pitchFamily="18" charset="-34"/>
                <a:cs typeface="Angsana New" panose="02020603050405020304" pitchFamily="18" charset="-34"/>
              </a:rPr>
              <a:t>)</a:t>
            </a:r>
          </a:p>
          <a:p>
            <a:r>
              <a:rPr lang="en-US" sz="2400" dirty="0">
                <a:latin typeface="Angsana New" panose="02020603050405020304" pitchFamily="18" charset="-34"/>
                <a:cs typeface="Angsana New" panose="02020603050405020304" pitchFamily="18" charset="-34"/>
              </a:rPr>
              <a:t>Pgx Dissemination: Andrew Monte, M.D., Ph.D.; Daniel Mueller, M.D., Ph.D.; Andria Del Tredici, Ph.D.</a:t>
            </a:r>
          </a:p>
          <a:p>
            <a:r>
              <a:rPr lang="en-US" sz="2400" dirty="0">
                <a:latin typeface="Angsana New" panose="02020603050405020304" pitchFamily="18" charset="-34"/>
                <a:cs typeface="Angsana New" panose="02020603050405020304" pitchFamily="18" charset="-34"/>
              </a:rPr>
              <a:t>Other CPIC staff and collaborators: Rose Gammal, Pharm.D.; Sarah Morris, Pharm.D.; Katrin Sangkuhl, Ph.D.; Li Gong, Ph.D.; Rachel Huddart, Ph.D.;  Ryan Whaley</a:t>
            </a:r>
          </a:p>
        </p:txBody>
      </p:sp>
    </p:spTree>
    <p:extLst>
      <p:ext uri="{BB962C8B-B14F-4D97-AF65-F5344CB8AC3E}">
        <p14:creationId xmlns:p14="http://schemas.microsoft.com/office/powerpoint/2010/main" val="368312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981201"/>
            <a:ext cx="8229600" cy="4525963"/>
          </a:xfrm>
        </p:spPr>
        <p:txBody>
          <a:bodyPr>
            <a:normAutofit lnSpcReduction="10000"/>
          </a:bodyPr>
          <a:lstStyle/>
          <a:p>
            <a:r>
              <a:rPr lang="en-US" dirty="0"/>
              <a:t>CPIC guidelines are designed to help clinicians understand HOW available genetic test results should be used to optimize drug therapy.</a:t>
            </a:r>
          </a:p>
          <a:p>
            <a:pPr lvl="1"/>
            <a:r>
              <a:rPr lang="en-US" u="sng" dirty="0"/>
              <a:t>Not WHETHER tests should be ordered.</a:t>
            </a:r>
          </a:p>
          <a:p>
            <a:r>
              <a:rPr lang="en-US" dirty="0"/>
              <a:t>Key Assumption:</a:t>
            </a:r>
          </a:p>
          <a:p>
            <a:pPr lvl="1"/>
            <a:r>
              <a:rPr lang="en-US" dirty="0"/>
              <a:t>Clinical high-throughput and pre-emptive genotyping will become more widespread.</a:t>
            </a:r>
          </a:p>
          <a:p>
            <a:pPr lvl="1"/>
            <a:r>
              <a:rPr lang="en-US" dirty="0"/>
              <a:t>Clinicians will be faced with having patients’ genotypes available even if they did not order test with drug in mind.</a:t>
            </a:r>
          </a:p>
        </p:txBody>
      </p:sp>
      <p:pic>
        <p:nvPicPr>
          <p:cNvPr id="3074"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04800"/>
            <a:ext cx="44958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5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1912" y="1293303"/>
            <a:ext cx="2819400" cy="1909391"/>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2011</a:t>
            </a:r>
          </a:p>
          <a:p>
            <a:r>
              <a:rPr lang="en-US" sz="1200" i="1" dirty="0">
                <a:latin typeface="Arial" panose="020B0604020202020204" pitchFamily="34" charset="0"/>
                <a:cs typeface="Arial" panose="020B0604020202020204" pitchFamily="34" charset="0"/>
              </a:rPr>
              <a:t>TPMT </a:t>
            </a:r>
            <a:r>
              <a:rPr lang="en-US" sz="1200" dirty="0">
                <a:latin typeface="Arial" panose="020B0604020202020204" pitchFamily="34" charset="0"/>
                <a:cs typeface="Arial" panose="020B0604020202020204" pitchFamily="34" charset="0"/>
              </a:rPr>
              <a:t>– thiopurines</a:t>
            </a:r>
          </a:p>
          <a:p>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clopidogrel</a:t>
            </a:r>
          </a:p>
          <a:p>
            <a:pPr>
              <a:lnSpc>
                <a:spcPct val="150000"/>
              </a:lnSpc>
              <a:spcBef>
                <a:spcPts val="0"/>
              </a:spcBef>
            </a:pPr>
            <a:r>
              <a:rPr lang="en-US" sz="1200" i="1" dirty="0">
                <a:latin typeface="Arial" panose="020B0604020202020204" pitchFamily="34" charset="0"/>
                <a:cs typeface="Arial" panose="020B0604020202020204" pitchFamily="34" charset="0"/>
              </a:rPr>
              <a:t>CYP2C9, VKORC</a:t>
            </a:r>
            <a:r>
              <a:rPr lang="en-US" sz="1200" dirty="0">
                <a:latin typeface="Arial" panose="020B0604020202020204" pitchFamily="34" charset="0"/>
                <a:cs typeface="Arial" panose="020B0604020202020204" pitchFamily="34" charset="0"/>
              </a:rPr>
              <a:t>1 – warfarin</a:t>
            </a:r>
          </a:p>
          <a:p>
            <a:pPr marL="0" indent="0">
              <a:buNone/>
            </a:pPr>
            <a:r>
              <a:rPr lang="en-US" sz="1200" b="1" u="sng" dirty="0">
                <a:latin typeface="Arial" panose="020B0604020202020204" pitchFamily="34" charset="0"/>
                <a:cs typeface="Arial" panose="020B0604020202020204" pitchFamily="34" charset="0"/>
              </a:rPr>
              <a:t>2012</a:t>
            </a:r>
          </a:p>
          <a:p>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codeine</a:t>
            </a:r>
          </a:p>
          <a:p>
            <a:r>
              <a:rPr lang="en-US" sz="1200" i="1" dirty="0">
                <a:latin typeface="Arial" panose="020B0604020202020204" pitchFamily="34" charset="0"/>
                <a:cs typeface="Arial" panose="020B0604020202020204" pitchFamily="34" charset="0"/>
              </a:rPr>
              <a:t>HLA-B </a:t>
            </a:r>
            <a:r>
              <a:rPr lang="en-US" sz="1200" dirty="0">
                <a:latin typeface="Arial" panose="020B0604020202020204" pitchFamily="34" charset="0"/>
                <a:cs typeface="Arial" panose="020B0604020202020204" pitchFamily="34" charset="0"/>
              </a:rPr>
              <a:t>– abacavir</a:t>
            </a:r>
          </a:p>
          <a:p>
            <a:r>
              <a:rPr lang="en-US" sz="1200" i="1" dirty="0">
                <a:latin typeface="Arial" panose="020B0604020202020204" pitchFamily="34" charset="0"/>
                <a:cs typeface="Arial" panose="020B0604020202020204" pitchFamily="34" charset="0"/>
              </a:rPr>
              <a:t>SLCO1B1 </a:t>
            </a:r>
            <a:r>
              <a:rPr lang="en-US" sz="1200" dirty="0">
                <a:latin typeface="Arial" panose="020B0604020202020204" pitchFamily="34" charset="0"/>
                <a:cs typeface="Arial" panose="020B0604020202020204" pitchFamily="34" charset="0"/>
              </a:rPr>
              <a:t>– simvastatin</a:t>
            </a:r>
          </a:p>
          <a:p>
            <a:pPr marL="0" indent="0">
              <a:buNone/>
            </a:pPr>
            <a:r>
              <a:rPr lang="en-US" sz="1200" b="1" u="sng" dirty="0">
                <a:latin typeface="Arial" panose="020B0604020202020204" pitchFamily="34" charset="0"/>
                <a:cs typeface="Arial" panose="020B0604020202020204" pitchFamily="34" charset="0"/>
              </a:rPr>
              <a:t>2013</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allopurinol</a:t>
            </a:r>
          </a:p>
          <a:p>
            <a:r>
              <a:rPr lang="en-US" sz="1200" i="1" dirty="0">
                <a:latin typeface="Arial" panose="020B0604020202020204" pitchFamily="34" charset="0"/>
                <a:cs typeface="Arial" panose="020B0604020202020204" pitchFamily="34" charset="0"/>
              </a:rPr>
              <a:t>CYP2D6, CYP2C19</a:t>
            </a:r>
            <a:r>
              <a:rPr lang="en-US" sz="1200" dirty="0">
                <a:latin typeface="Arial" panose="020B0604020202020204" pitchFamily="34" charset="0"/>
                <a:cs typeface="Arial" panose="020B0604020202020204" pitchFamily="34" charset="0"/>
              </a:rPr>
              <a:t> – TCAs</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a:t>
            </a:r>
          </a:p>
          <a:p>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capecitabine</a:t>
            </a:r>
          </a:p>
          <a:p>
            <a:pPr lvl="0"/>
            <a:r>
              <a:rPr lang="en-US" sz="1200" i="1" dirty="0">
                <a:solidFill>
                  <a:prstClr val="black"/>
                </a:solidFill>
                <a:latin typeface="Arial" panose="020B0604020202020204" pitchFamily="34" charset="0"/>
                <a:cs typeface="Arial" panose="020B0604020202020204" pitchFamily="34" charset="0"/>
              </a:rPr>
              <a:t>TPMT </a:t>
            </a:r>
            <a:r>
              <a:rPr lang="en-US" sz="1200" dirty="0">
                <a:solidFill>
                  <a:prstClr val="black"/>
                </a:solidFill>
                <a:latin typeface="Arial" panose="020B0604020202020204" pitchFamily="34" charset="0"/>
                <a:cs typeface="Arial" panose="020B0604020202020204" pitchFamily="34" charset="0"/>
              </a:rPr>
              <a:t>– thiopurines—UPDATE</a:t>
            </a:r>
          </a:p>
          <a:p>
            <a:pPr lvl="0"/>
            <a:r>
              <a:rPr lang="en-US" sz="1200" i="1" dirty="0">
                <a:solidFill>
                  <a:prstClr val="black"/>
                </a:solidFill>
                <a:latin typeface="Arial" panose="020B0604020202020204" pitchFamily="34" charset="0"/>
                <a:cs typeface="Arial" panose="020B0604020202020204" pitchFamily="34" charset="0"/>
              </a:rPr>
              <a:t>CYP2C19 </a:t>
            </a:r>
            <a:r>
              <a:rPr lang="en-US" sz="1200" dirty="0">
                <a:solidFill>
                  <a:prstClr val="black"/>
                </a:solidFill>
                <a:latin typeface="Arial" panose="020B0604020202020204" pitchFamily="34" charset="0"/>
                <a:cs typeface="Arial" panose="020B0604020202020204" pitchFamily="34" charset="0"/>
              </a:rPr>
              <a:t>– clopidogrel--UPDATE</a:t>
            </a:r>
          </a:p>
          <a:p>
            <a:pPr lvl="0"/>
            <a:endParaRPr lang="en-US" sz="1050" dirty="0">
              <a:solidFill>
                <a:prstClr val="black"/>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108496" lvl="1" indent="0">
              <a:buNone/>
            </a:pPr>
            <a:endParaRPr lang="en-US" sz="9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4294967295"/>
          </p:nvPr>
        </p:nvSpPr>
        <p:spPr>
          <a:xfrm>
            <a:off x="8326438" y="763588"/>
            <a:ext cx="3865562" cy="938212"/>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2017</a:t>
            </a: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 – tamoxifen</a:t>
            </a:r>
          </a:p>
          <a:p>
            <a:pPr lvl="0"/>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carbamazepine—UPDATE</a:t>
            </a:r>
          </a:p>
          <a:p>
            <a:pPr>
              <a:lnSpc>
                <a:spcPct val="150000"/>
              </a:lnSpc>
              <a:spcBef>
                <a:spcPts val="0"/>
              </a:spcBef>
            </a:pPr>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capecitabine—UPDATE-in review</a:t>
            </a:r>
          </a:p>
          <a:p>
            <a:pPr marL="0" indent="0">
              <a:buNone/>
            </a:pPr>
            <a:r>
              <a:rPr lang="en-US" sz="1200" b="1" u="sng" dirty="0">
                <a:latin typeface="Arial" panose="020B0604020202020204" pitchFamily="34" charset="0"/>
                <a:cs typeface="Arial" panose="020B0604020202020204" pitchFamily="34" charset="0"/>
              </a:rPr>
              <a:t>2018 </a:t>
            </a:r>
          </a:p>
          <a:p>
            <a:r>
              <a:rPr lang="en-US" sz="1200" i="1" dirty="0">
                <a:latin typeface="Arial" panose="020B0604020202020204" pitchFamily="34" charset="0"/>
                <a:cs typeface="Arial" panose="020B0604020202020204" pitchFamily="34" charset="0"/>
              </a:rPr>
              <a:t>RYR1/CACNA1S</a:t>
            </a:r>
            <a:r>
              <a:rPr lang="en-US" sz="1200" dirty="0">
                <a:latin typeface="Arial" panose="020B0604020202020204" pitchFamily="34" charset="0"/>
                <a:cs typeface="Arial" panose="020B0604020202020204" pitchFamily="34" charset="0"/>
              </a:rPr>
              <a:t>– inhaled anesthetics</a:t>
            </a:r>
            <a:endParaRPr lang="en-US" sz="1200" dirty="0">
              <a:solidFill>
                <a:srgbClr val="FF0000"/>
              </a:solidFill>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TPMT/NUDT15 </a:t>
            </a:r>
            <a:r>
              <a:rPr lang="en-US" sz="1200" dirty="0">
                <a:latin typeface="Arial" panose="020B0604020202020204" pitchFamily="34" charset="0"/>
                <a:cs typeface="Arial" panose="020B0604020202020204" pitchFamily="34" charset="0"/>
              </a:rPr>
              <a:t>– thiopurines—UPDATE</a:t>
            </a:r>
          </a:p>
          <a:p>
            <a:pPr marL="0" indent="0">
              <a:buNone/>
            </a:pPr>
            <a:r>
              <a:rPr lang="en-US" sz="1200" b="1" u="sng" dirty="0">
                <a:latin typeface="Arial" panose="020B0604020202020204" pitchFamily="34" charset="0"/>
                <a:cs typeface="Arial" panose="020B0604020202020204" pitchFamily="34" charset="0"/>
              </a:rPr>
              <a:t>2019</a:t>
            </a:r>
            <a:r>
              <a:rPr lang="en-US" sz="1200" b="1" dirty="0">
                <a:latin typeface="Arial" panose="020B0604020202020204" pitchFamily="34" charset="0"/>
                <a:cs typeface="Arial" panose="020B0604020202020204" pitchFamily="34" charset="0"/>
              </a:rPr>
              <a:t> </a:t>
            </a:r>
          </a:p>
          <a:p>
            <a:r>
              <a:rPr lang="en-US" sz="1200" i="1" dirty="0">
                <a:latin typeface="Arial" panose="020B0604020202020204" pitchFamily="34" charset="0"/>
                <a:cs typeface="Arial" panose="020B0604020202020204" pitchFamily="34" charset="0"/>
              </a:rPr>
              <a:t>CYP2B6</a:t>
            </a:r>
            <a:r>
              <a:rPr lang="en-US" sz="1200" dirty="0">
                <a:latin typeface="Arial" panose="020B0604020202020204" pitchFamily="34" charset="0"/>
                <a:cs typeface="Arial" panose="020B0604020202020204" pitchFamily="34" charset="0"/>
              </a:rPr>
              <a:t>—efavirenz</a:t>
            </a:r>
            <a:endParaRPr lang="en-US" sz="1200" dirty="0">
              <a:solidFill>
                <a:srgbClr val="FF0000"/>
              </a:solidFill>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—atomoxetine</a:t>
            </a:r>
            <a:endParaRPr lang="en-US" sz="1200" dirty="0">
              <a:solidFill>
                <a:srgbClr val="FF0000"/>
              </a:solidFill>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/NSAIDs</a:t>
            </a:r>
            <a:endParaRPr lang="en-US" sz="1200" dirty="0">
              <a:solidFill>
                <a:srgbClr val="FF0000"/>
              </a:solidFill>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2020</a:t>
            </a:r>
          </a:p>
          <a:p>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/PPI</a:t>
            </a:r>
            <a:endParaRPr lang="en-US" sz="1200" dirty="0">
              <a:solidFill>
                <a:srgbClr val="FF0000"/>
              </a:solidFill>
              <a:latin typeface="Arial" panose="020B0604020202020204" pitchFamily="34" charset="0"/>
              <a:cs typeface="Arial" panose="020B0604020202020204" pitchFamily="34" charset="0"/>
            </a:endParaRPr>
          </a:p>
          <a:p>
            <a:pPr lvl="0"/>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/HLA-phenytoin—UPDATE-</a:t>
            </a:r>
            <a:endParaRPr lang="en-US" sz="1200" dirty="0">
              <a:solidFill>
                <a:srgbClr val="FF0000"/>
              </a:solidFill>
              <a:latin typeface="Arial" panose="020B0604020202020204" pitchFamily="34" charset="0"/>
              <a:cs typeface="Arial" panose="020B0604020202020204" pitchFamily="34" charset="0"/>
            </a:endParaRPr>
          </a:p>
          <a:p>
            <a:pPr lvl="0"/>
            <a:r>
              <a:rPr lang="en-US" sz="1200" i="1" dirty="0">
                <a:latin typeface="Arial" panose="020B0604020202020204" pitchFamily="34" charset="0"/>
                <a:cs typeface="Arial" panose="020B0604020202020204" pitchFamily="34" charset="0"/>
              </a:rPr>
              <a:t>CYP2D6/OPRM1/COMT-</a:t>
            </a:r>
            <a:r>
              <a:rPr lang="en-US" sz="1200" dirty="0">
                <a:latin typeface="Arial" panose="020B0604020202020204" pitchFamily="34" charset="0"/>
                <a:cs typeface="Arial" panose="020B0604020202020204" pitchFamily="34" charset="0"/>
              </a:rPr>
              <a:t>opioids-UPDATE</a:t>
            </a:r>
          </a:p>
          <a:p>
            <a:pPr marL="0" lvl="0" indent="0">
              <a:buNone/>
            </a:pPr>
            <a:r>
              <a:rPr lang="en-US" sz="1200" b="1" u="sng" dirty="0">
                <a:latin typeface="Arial" panose="020B0604020202020204" pitchFamily="34" charset="0"/>
                <a:cs typeface="Arial" panose="020B0604020202020204" pitchFamily="34" charset="0"/>
              </a:rPr>
              <a:t>2021</a:t>
            </a:r>
          </a:p>
          <a:p>
            <a:r>
              <a:rPr lang="en-US" sz="1200" i="1" dirty="0">
                <a:latin typeface="Arial" panose="020B0604020202020204" pitchFamily="34" charset="0"/>
                <a:cs typeface="Arial" panose="020B0604020202020204" pitchFamily="34" charset="0"/>
              </a:rPr>
              <a:t>mtRNR1</a:t>
            </a:r>
            <a:r>
              <a:rPr lang="en-US" sz="1200" dirty="0">
                <a:latin typeface="Arial" panose="020B0604020202020204" pitchFamily="34" charset="0"/>
                <a:cs typeface="Arial" panose="020B0604020202020204" pitchFamily="34" charset="0"/>
              </a:rPr>
              <a:t>/aminoglycosides (published)</a:t>
            </a:r>
            <a:endParaRPr lang="en-US" sz="1200" i="1" dirty="0">
              <a:latin typeface="Arial" panose="020B0604020202020204" pitchFamily="34" charset="0"/>
              <a:cs typeface="Arial" panose="020B0604020202020204" pitchFamily="34" charset="0"/>
            </a:endParaRPr>
          </a:p>
          <a:p>
            <a:pPr lvl="0"/>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/clopidogrel-UPDATE</a:t>
            </a:r>
          </a:p>
          <a:p>
            <a:pPr lvl="0"/>
            <a:r>
              <a:rPr lang="en-US" sz="1200" i="1" dirty="0">
                <a:latin typeface="Arial" panose="020B0604020202020204" pitchFamily="34" charset="0"/>
                <a:cs typeface="Arial" panose="020B0604020202020204" pitchFamily="34" charset="0"/>
              </a:rPr>
              <a:t>SLCO1B1</a:t>
            </a:r>
            <a:r>
              <a:rPr lang="en-US" sz="1200" dirty="0">
                <a:latin typeface="Arial" panose="020B0604020202020204" pitchFamily="34" charset="0"/>
                <a:cs typeface="Arial" panose="020B0604020202020204" pitchFamily="34" charset="0"/>
              </a:rPr>
              <a:t>/statins-UPDATE</a:t>
            </a:r>
          </a:p>
          <a:p>
            <a:pPr lvl="0"/>
            <a:r>
              <a:rPr lang="en-US" sz="1200" i="1" dirty="0">
                <a:latin typeface="Arial" panose="020B0604020202020204" pitchFamily="34" charset="0"/>
                <a:cs typeface="Arial" panose="020B0604020202020204" pitchFamily="34" charset="0"/>
              </a:rPr>
              <a:t>G6PD</a:t>
            </a:r>
            <a:r>
              <a:rPr lang="en-US" sz="1200" dirty="0">
                <a:latin typeface="Arial" panose="020B0604020202020204" pitchFamily="34" charset="0"/>
                <a:cs typeface="Arial" panose="020B0604020202020204" pitchFamily="34" charset="0"/>
              </a:rPr>
              <a:t>/rasburicase-UPDATE (will include additional drugs)</a:t>
            </a:r>
          </a:p>
          <a:p>
            <a:pPr lvl="0"/>
            <a:r>
              <a:rPr lang="en-US" sz="1200" i="1" dirty="0">
                <a:latin typeface="Arial" panose="020B0604020202020204" pitchFamily="34" charset="0"/>
                <a:cs typeface="Arial" panose="020B0604020202020204" pitchFamily="34" charset="0"/>
              </a:rPr>
              <a:t>CYP2D6-CYP2C19</a:t>
            </a:r>
            <a:r>
              <a:rPr lang="en-US" sz="1200" dirty="0">
                <a:latin typeface="Arial" panose="020B0604020202020204" pitchFamily="34" charset="0"/>
                <a:cs typeface="Arial" panose="020B0604020202020204" pitchFamily="34" charset="0"/>
              </a:rPr>
              <a:t>/SSRI-UPDATE</a:t>
            </a:r>
          </a:p>
          <a:p>
            <a:pPr lvl="0"/>
            <a:r>
              <a:rPr lang="en-US" sz="1200" dirty="0">
                <a:latin typeface="Arial" panose="020B0604020202020204" pitchFamily="34" charset="0"/>
                <a:cs typeface="Arial" panose="020B0604020202020204" pitchFamily="34" charset="0"/>
              </a:rPr>
              <a:t>CYP2D6/ADRB1/ADRB2/GRK4/GRK5-Beta-blockers</a:t>
            </a:r>
          </a:p>
          <a:p>
            <a:pPr lvl="0"/>
            <a:r>
              <a:rPr lang="en-US" sz="1200" dirty="0">
                <a:latin typeface="Arial" panose="020B0604020202020204" pitchFamily="34" charset="0"/>
                <a:cs typeface="Arial" panose="020B0604020202020204" pitchFamily="34" charset="0"/>
              </a:rPr>
              <a:t>CYP2B6/methadone</a:t>
            </a:r>
          </a:p>
          <a:p>
            <a:pPr marL="0" indent="0">
              <a:buNone/>
            </a:pP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8"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83" y="247136"/>
            <a:ext cx="2418917" cy="80630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txBox="1">
            <a:spLocks/>
          </p:cNvSpPr>
          <p:nvPr/>
        </p:nvSpPr>
        <p:spPr>
          <a:xfrm>
            <a:off x="4074613" y="763414"/>
            <a:ext cx="2914866" cy="937660"/>
          </a:xfrm>
          <a:prstGeom prst="rect">
            <a:avLst/>
          </a:prstGeom>
        </p:spPr>
        <p:txBody>
          <a:bodyPr vert="horz" lIns="21699" tIns="10850" rIns="21699" bIns="1085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2014</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IL28B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PEG interferon </a:t>
            </a:r>
            <a:r>
              <a:rPr kumimoji="0" lang="el-G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α</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CFTR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Ivacaftor</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G6PD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Rasburicase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CYP2C9, HLA-B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Phenytoin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codeine--UPDATE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HLA-B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abacavir--UPDATE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SLCO1B1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simvastatin—UPDATE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2015</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CYP3A5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tacrolimus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CYP2C19</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SSRIs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UGT1A1</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atazanavir</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HLA-B</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allopurinol—UPDATE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2016</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CYP2C19</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voriconazole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ondansetron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CYP2C9, VKORC</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 warfarin--UPDATE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 CYP2C19</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TCAs--UPDATE</a:t>
            </a:r>
          </a:p>
        </p:txBody>
      </p:sp>
      <p:sp>
        <p:nvSpPr>
          <p:cNvPr id="3" name="Rectangle 2"/>
          <p:cNvSpPr/>
          <p:nvPr/>
        </p:nvSpPr>
        <p:spPr>
          <a:xfrm>
            <a:off x="1767605" y="6248401"/>
            <a:ext cx="220605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https://cpicpgx.org/guidelines/</a:t>
            </a:r>
          </a:p>
        </p:txBody>
      </p:sp>
      <p:sp>
        <p:nvSpPr>
          <p:cNvPr id="2" name="Rectangle 1">
            <a:extLst>
              <a:ext uri="{FF2B5EF4-FFF2-40B4-BE49-F238E27FC236}">
                <a16:creationId xmlns:a16="http://schemas.microsoft.com/office/drawing/2014/main" id="{E9A913D0-442F-4027-A5F1-DC81CCE75362}"/>
              </a:ext>
            </a:extLst>
          </p:cNvPr>
          <p:cNvSpPr/>
          <p:nvPr/>
        </p:nvSpPr>
        <p:spPr>
          <a:xfrm>
            <a:off x="3187817" y="147934"/>
            <a:ext cx="80282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Published 26 guidelines and 12 updates, covering 20 genes and &gt; 65 drugs as of June 2021</a:t>
            </a:r>
          </a:p>
        </p:txBody>
      </p:sp>
    </p:spTree>
    <p:custDataLst>
      <p:tags r:id="rId1"/>
    </p:custDataLst>
    <p:extLst>
      <p:ext uri="{BB962C8B-B14F-4D97-AF65-F5344CB8AC3E}">
        <p14:creationId xmlns:p14="http://schemas.microsoft.com/office/powerpoint/2010/main" val="13590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766" y="513563"/>
            <a:ext cx="5377584" cy="408131"/>
          </a:xfrm>
        </p:spPr>
        <p:txBody>
          <a:bodyPr rtlCol="0">
            <a:noAutofit/>
          </a:bodyPr>
          <a:lstStyle/>
          <a:p>
            <a:pPr>
              <a:defRPr/>
            </a:pPr>
            <a:r>
              <a:rPr lang="en-US" sz="2000" b="1" dirty="0">
                <a:latin typeface="Arial" panose="020B0604020202020204" pitchFamily="34" charset="0"/>
                <a:cs typeface="Arial" panose="020B0604020202020204" pitchFamily="34" charset="0"/>
              </a:rPr>
              <a:t>26 guidelines; 22 genes and &gt; 65 drugs</a:t>
            </a:r>
          </a:p>
        </p:txBody>
      </p:sp>
      <p:sp>
        <p:nvSpPr>
          <p:cNvPr id="5" name="Content Placeholder 4"/>
          <p:cNvSpPr>
            <a:spLocks noGrp="1"/>
          </p:cNvSpPr>
          <p:nvPr>
            <p:ph sz="half" idx="1"/>
          </p:nvPr>
        </p:nvSpPr>
        <p:spPr>
          <a:xfrm>
            <a:off x="670960" y="1417837"/>
            <a:ext cx="3999669" cy="3394472"/>
          </a:xfrm>
        </p:spPr>
        <p:txBody>
          <a:bodyPr rtlCol="0">
            <a:noAutofit/>
          </a:bodyPr>
          <a:lstStyle/>
          <a:p>
            <a:pPr>
              <a:defRPr/>
            </a:pPr>
            <a:r>
              <a:rPr lang="en-US" sz="1600" i="1" dirty="0">
                <a:latin typeface="Arial" panose="020B0604020202020204" pitchFamily="34" charset="0"/>
                <a:cs typeface="Arial" panose="020B0604020202020204" pitchFamily="34" charset="0"/>
              </a:rPr>
              <a:t>TPMT, NUDT15</a:t>
            </a:r>
          </a:p>
          <a:p>
            <a:pPr lvl="1">
              <a:defRPr/>
            </a:pPr>
            <a:r>
              <a:rPr lang="en-US" sz="1200" dirty="0">
                <a:latin typeface="Arial" panose="020B0604020202020204" pitchFamily="34" charset="0"/>
                <a:cs typeface="Arial" panose="020B0604020202020204" pitchFamily="34" charset="0"/>
              </a:rPr>
              <a:t>MP, TG, azathioprine</a:t>
            </a:r>
          </a:p>
          <a:p>
            <a:pPr>
              <a:defRPr/>
            </a:pPr>
            <a:r>
              <a:rPr lang="en-US" sz="1600" i="1" dirty="0">
                <a:latin typeface="Arial" panose="020B0604020202020204" pitchFamily="34" charset="0"/>
                <a:cs typeface="Arial" panose="020B0604020202020204" pitchFamily="34" charset="0"/>
              </a:rPr>
              <a:t>CYP2D6</a:t>
            </a:r>
          </a:p>
          <a:p>
            <a:pPr lvl="1">
              <a:defRPr/>
            </a:pPr>
            <a:r>
              <a:rPr lang="en-US" sz="1200" dirty="0">
                <a:latin typeface="Arial" panose="020B0604020202020204" pitchFamily="34" charset="0"/>
                <a:cs typeface="Arial" panose="020B0604020202020204" pitchFamily="34" charset="0"/>
              </a:rPr>
              <a:t>Codeine, tramadol, hydrocodone, TCAs, tamoxifen, SSRIs, ondansetron, tropisetron, atomoxetine, beta-blockers (in progress)</a:t>
            </a:r>
          </a:p>
          <a:p>
            <a:pPr>
              <a:defRPr/>
            </a:pPr>
            <a:r>
              <a:rPr lang="en-US" sz="1600" i="1" dirty="0">
                <a:latin typeface="Arial" panose="020B0604020202020204" pitchFamily="34" charset="0"/>
                <a:cs typeface="Arial" panose="020B0604020202020204" pitchFamily="34" charset="0"/>
              </a:rPr>
              <a:t>CYP2C19</a:t>
            </a:r>
          </a:p>
          <a:p>
            <a:pPr lvl="1">
              <a:defRPr/>
            </a:pPr>
            <a:r>
              <a:rPr lang="en-US" sz="1200" dirty="0">
                <a:latin typeface="Arial" panose="020B0604020202020204" pitchFamily="34" charset="0"/>
                <a:cs typeface="Arial" panose="020B0604020202020204" pitchFamily="34" charset="0"/>
              </a:rPr>
              <a:t>TCAs, clopidogrel, voriconazole, SSRIs, PPIs </a:t>
            </a:r>
          </a:p>
          <a:p>
            <a:pPr>
              <a:defRPr/>
            </a:pPr>
            <a:r>
              <a:rPr lang="en-US" sz="1600" i="1" dirty="0">
                <a:latin typeface="Arial" panose="020B0604020202020204" pitchFamily="34" charset="0"/>
                <a:cs typeface="Arial" panose="020B0604020202020204" pitchFamily="34" charset="0"/>
              </a:rPr>
              <a:t>VKORC1</a:t>
            </a:r>
          </a:p>
          <a:p>
            <a:pPr lvl="1">
              <a:defRPr/>
            </a:pPr>
            <a:r>
              <a:rPr lang="en-US" sz="1200" dirty="0">
                <a:latin typeface="Arial" panose="020B0604020202020204" pitchFamily="34" charset="0"/>
                <a:cs typeface="Arial" panose="020B0604020202020204" pitchFamily="34" charset="0"/>
              </a:rPr>
              <a:t>Warfarin</a:t>
            </a:r>
          </a:p>
          <a:p>
            <a:pPr>
              <a:defRPr/>
            </a:pPr>
            <a:r>
              <a:rPr lang="en-US" sz="1600" i="1" dirty="0">
                <a:latin typeface="Arial" panose="020B0604020202020204" pitchFamily="34" charset="0"/>
                <a:cs typeface="Arial" panose="020B0604020202020204" pitchFamily="34" charset="0"/>
              </a:rPr>
              <a:t>CYP2C9</a:t>
            </a:r>
          </a:p>
          <a:p>
            <a:pPr lvl="1">
              <a:defRPr/>
            </a:pPr>
            <a:r>
              <a:rPr lang="en-US" sz="1200" dirty="0">
                <a:latin typeface="Arial" panose="020B0604020202020204" pitchFamily="34" charset="0"/>
                <a:cs typeface="Arial" panose="020B0604020202020204" pitchFamily="34" charset="0"/>
              </a:rPr>
              <a:t>Warfarin, phenytoin, NSAIDs</a:t>
            </a:r>
          </a:p>
          <a:p>
            <a:pPr>
              <a:defRPr/>
            </a:pPr>
            <a:r>
              <a:rPr lang="en-US" sz="1600" i="1" dirty="0">
                <a:latin typeface="Arial" panose="020B0604020202020204" pitchFamily="34" charset="0"/>
                <a:cs typeface="Arial" panose="020B0604020202020204" pitchFamily="34" charset="0"/>
              </a:rPr>
              <a:t>CYP4F2</a:t>
            </a:r>
          </a:p>
          <a:p>
            <a:pPr lvl="1">
              <a:defRPr/>
            </a:pPr>
            <a:r>
              <a:rPr lang="en-US" sz="1200" dirty="0">
                <a:latin typeface="Arial" panose="020B0604020202020204" pitchFamily="34" charset="0"/>
                <a:cs typeface="Arial" panose="020B0604020202020204" pitchFamily="34" charset="0"/>
              </a:rPr>
              <a:t>Warfarin</a:t>
            </a:r>
          </a:p>
          <a:p>
            <a:pPr marL="0" indent="0">
              <a:buNone/>
              <a:defRPr/>
            </a:pPr>
            <a:endParaRPr lang="en-US" sz="16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4577114" y="1417837"/>
            <a:ext cx="3589956" cy="3394472"/>
          </a:xfrm>
        </p:spPr>
        <p:txBody>
          <a:bodyPr rtlCol="0">
            <a:noAutofit/>
          </a:bodyPr>
          <a:lstStyle/>
          <a:p>
            <a:pPr>
              <a:defRPr/>
            </a:pPr>
            <a:r>
              <a:rPr lang="en-US" sz="1600" i="1" dirty="0">
                <a:latin typeface="Arial" panose="020B0604020202020204" pitchFamily="34" charset="0"/>
                <a:cs typeface="Arial" panose="020B0604020202020204" pitchFamily="34" charset="0"/>
              </a:rPr>
              <a:t>HLA-B</a:t>
            </a:r>
          </a:p>
          <a:p>
            <a:pPr marL="514350" lvl="1" indent="-171450">
              <a:defRPr/>
            </a:pPr>
            <a:r>
              <a:rPr lang="en-US" sz="1200" dirty="0">
                <a:latin typeface="Arial" panose="020B0604020202020204" pitchFamily="34" charset="0"/>
                <a:cs typeface="Arial" panose="020B0604020202020204" pitchFamily="34" charset="0"/>
              </a:rPr>
              <a:t>Allopurinol, CBZ, Oxcarbazepine, abacavir, phenytoin</a:t>
            </a:r>
          </a:p>
          <a:p>
            <a:pPr>
              <a:defRPr/>
            </a:pPr>
            <a:r>
              <a:rPr lang="en-US" sz="1600" i="1" dirty="0">
                <a:latin typeface="Arial" panose="020B0604020202020204" pitchFamily="34" charset="0"/>
                <a:cs typeface="Arial" panose="020B0604020202020204" pitchFamily="34" charset="0"/>
              </a:rPr>
              <a:t>HLA-A</a:t>
            </a:r>
          </a:p>
          <a:p>
            <a:pPr marL="517525" lvl="1" indent="-173038">
              <a:defRPr/>
            </a:pPr>
            <a:r>
              <a:rPr lang="en-US" sz="1200" dirty="0">
                <a:latin typeface="Arial" panose="020B0604020202020204" pitchFamily="34" charset="0"/>
                <a:cs typeface="Arial" panose="020B0604020202020204" pitchFamily="34" charset="0"/>
              </a:rPr>
              <a:t>CBZ</a:t>
            </a:r>
            <a:endParaRPr lang="en-US" sz="1600" i="1"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CFTR</a:t>
            </a:r>
          </a:p>
          <a:p>
            <a:pPr marL="514350" lvl="1" indent="-171450">
              <a:defRPr/>
            </a:pPr>
            <a:r>
              <a:rPr lang="en-US" sz="1200" dirty="0">
                <a:latin typeface="Arial" panose="020B0604020202020204" pitchFamily="34" charset="0"/>
                <a:cs typeface="Arial" panose="020B0604020202020204" pitchFamily="34" charset="0"/>
              </a:rPr>
              <a:t>Ivacaftor</a:t>
            </a:r>
          </a:p>
          <a:p>
            <a:pPr>
              <a:defRPr/>
            </a:pPr>
            <a:r>
              <a:rPr lang="en-US" sz="1600" i="1" dirty="0">
                <a:latin typeface="Arial" panose="020B0604020202020204" pitchFamily="34" charset="0"/>
                <a:cs typeface="Arial" panose="020B0604020202020204" pitchFamily="34" charset="0"/>
              </a:rPr>
              <a:t>DPYD</a:t>
            </a:r>
          </a:p>
          <a:p>
            <a:pPr marL="517525" lvl="1" indent="-173038">
              <a:defRPr/>
            </a:pPr>
            <a:r>
              <a:rPr lang="en-US" sz="1200" dirty="0">
                <a:latin typeface="Arial" panose="020B0604020202020204" pitchFamily="34" charset="0"/>
                <a:cs typeface="Arial" panose="020B0604020202020204" pitchFamily="34" charset="0"/>
              </a:rPr>
              <a:t>5FU, capecitabine, tegafur</a:t>
            </a:r>
          </a:p>
          <a:p>
            <a:pPr>
              <a:defRPr/>
            </a:pPr>
            <a:r>
              <a:rPr lang="en-US" sz="1600" i="1" dirty="0">
                <a:latin typeface="Arial" panose="020B0604020202020204" pitchFamily="34" charset="0"/>
                <a:cs typeface="Arial" panose="020B0604020202020204" pitchFamily="34" charset="0"/>
              </a:rPr>
              <a:t>G6PD</a:t>
            </a:r>
          </a:p>
          <a:p>
            <a:pPr marL="569913" lvl="1" indent="-225425">
              <a:defRPr/>
            </a:pPr>
            <a:r>
              <a:rPr lang="en-US" sz="1200" dirty="0">
                <a:latin typeface="Arial" panose="020B0604020202020204" pitchFamily="34" charset="0"/>
                <a:cs typeface="Arial" panose="020B0604020202020204" pitchFamily="34" charset="0"/>
              </a:rPr>
              <a:t>Rasburicase</a:t>
            </a:r>
          </a:p>
          <a:p>
            <a:pPr>
              <a:defRPr/>
            </a:pPr>
            <a:r>
              <a:rPr lang="en-US" sz="1600" i="1" dirty="0">
                <a:latin typeface="Arial" panose="020B0604020202020204" pitchFamily="34" charset="0"/>
                <a:cs typeface="Arial" panose="020B0604020202020204" pitchFamily="34" charset="0"/>
              </a:rPr>
              <a:t>UGT1A1</a:t>
            </a:r>
          </a:p>
          <a:p>
            <a:pPr marL="569913" lvl="1" indent="-225425">
              <a:defRPr/>
            </a:pPr>
            <a:r>
              <a:rPr lang="en-US" sz="1200" dirty="0" err="1">
                <a:latin typeface="Arial" panose="020B0604020202020204" pitchFamily="34" charset="0"/>
                <a:cs typeface="Arial" panose="020B0604020202020204" pitchFamily="34" charset="0"/>
              </a:rPr>
              <a:t>Atazanavir</a:t>
            </a:r>
            <a:endParaRPr lang="en-US" sz="12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SLCO1B1</a:t>
            </a:r>
          </a:p>
          <a:p>
            <a:pPr marL="569913" lvl="1" indent="-225425">
              <a:defRPr/>
            </a:pPr>
            <a:r>
              <a:rPr lang="en-US" sz="1200" dirty="0">
                <a:latin typeface="Arial" panose="020B0604020202020204" pitchFamily="34" charset="0"/>
                <a:cs typeface="Arial" panose="020B0604020202020204" pitchFamily="34" charset="0"/>
              </a:rPr>
              <a:t>Simvastatin</a:t>
            </a:r>
            <a:endParaRPr lang="en-US" sz="16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IFNL3 (IL28B)</a:t>
            </a:r>
          </a:p>
          <a:p>
            <a:pPr marL="569913" lvl="1" indent="-225425">
              <a:defRPr/>
            </a:pPr>
            <a:r>
              <a:rPr lang="en-US" sz="1200" dirty="0">
                <a:latin typeface="Arial" panose="020B0604020202020204" pitchFamily="34" charset="0"/>
                <a:cs typeface="Arial" panose="020B0604020202020204" pitchFamily="34" charset="0"/>
              </a:rPr>
              <a:t>Interferon</a:t>
            </a:r>
          </a:p>
          <a:p>
            <a:pPr marL="342900" lvl="1" indent="0">
              <a:buNone/>
              <a:defRPr/>
            </a:pPr>
            <a:endParaRPr lang="en-US" sz="1200" i="1" dirty="0">
              <a:latin typeface="Arial" panose="020B0604020202020204" pitchFamily="34" charset="0"/>
              <a:cs typeface="Arial" panose="020B0604020202020204" pitchFamily="34" charset="0"/>
            </a:endParaRPr>
          </a:p>
        </p:txBody>
      </p:sp>
      <p:sp>
        <p:nvSpPr>
          <p:cNvPr id="2" name="Rectangle 1"/>
          <p:cNvSpPr/>
          <p:nvPr/>
        </p:nvSpPr>
        <p:spPr>
          <a:xfrm>
            <a:off x="1480790" y="5616295"/>
            <a:ext cx="2380011" cy="300082"/>
          </a:xfrm>
          <a:prstGeom prst="rect">
            <a:avLst/>
          </a:prstGeom>
          <a:ln w="19050">
            <a:solidFill>
              <a:schemeClr val="accent2"/>
            </a:solidFill>
          </a:ln>
        </p:spPr>
        <p:txBody>
          <a:bodyPr wrap="none">
            <a:spAutoFit/>
          </a:bodyPr>
          <a:lstStyle/>
          <a:p>
            <a:r>
              <a:rPr lang="en-US" sz="1350" dirty="0"/>
              <a:t>https://cpicpgx.org/guidelines/</a:t>
            </a:r>
          </a:p>
        </p:txBody>
      </p:sp>
      <p:pic>
        <p:nvPicPr>
          <p:cNvPr id="7" name="Picture 2" descr="https://cpicpgx.org/img/logo/cpic-full-600.png">
            <a:extLst>
              <a:ext uri="{FF2B5EF4-FFF2-40B4-BE49-F238E27FC236}">
                <a16:creationId xmlns:a16="http://schemas.microsoft.com/office/drawing/2014/main" id="{35500566-9DD5-4A15-A7EE-D2B8EB5F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833" y="361010"/>
            <a:ext cx="2571749" cy="8572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38D0E984-8D97-4E7D-A729-2C1725154907}"/>
              </a:ext>
            </a:extLst>
          </p:cNvPr>
          <p:cNvSpPr txBox="1">
            <a:spLocks/>
          </p:cNvSpPr>
          <p:nvPr/>
        </p:nvSpPr>
        <p:spPr>
          <a:xfrm>
            <a:off x="7844782" y="1420716"/>
            <a:ext cx="4429274" cy="3394472"/>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i="1" dirty="0">
                <a:latin typeface="Arial" panose="020B0604020202020204" pitchFamily="34" charset="0"/>
                <a:cs typeface="Arial" panose="020B0604020202020204" pitchFamily="34" charset="0"/>
              </a:rPr>
              <a:t>CYP3A5</a:t>
            </a:r>
          </a:p>
          <a:p>
            <a:pPr lvl="1">
              <a:defRPr/>
            </a:pPr>
            <a:r>
              <a:rPr lang="en-US" sz="1200" dirty="0">
                <a:latin typeface="Arial" panose="020B0604020202020204" pitchFamily="34" charset="0"/>
                <a:cs typeface="Arial" panose="020B0604020202020204" pitchFamily="34" charset="0"/>
              </a:rPr>
              <a:t>Tacrolimus</a:t>
            </a:r>
          </a:p>
          <a:p>
            <a:pPr>
              <a:defRPr/>
            </a:pPr>
            <a:r>
              <a:rPr lang="en-US" sz="1600" i="1" dirty="0">
                <a:latin typeface="Arial" panose="020B0604020202020204" pitchFamily="34" charset="0"/>
                <a:cs typeface="Arial" panose="020B0604020202020204" pitchFamily="34" charset="0"/>
              </a:rPr>
              <a:t>CYP2B6</a:t>
            </a:r>
          </a:p>
          <a:p>
            <a:pPr lvl="1">
              <a:defRPr/>
            </a:pPr>
            <a:r>
              <a:rPr lang="en-US" sz="1200" dirty="0">
                <a:latin typeface="Arial" panose="020B0604020202020204" pitchFamily="34" charset="0"/>
                <a:cs typeface="Arial" panose="020B0604020202020204" pitchFamily="34" charset="0"/>
              </a:rPr>
              <a:t>Efavirenz, methadone (in progress)</a:t>
            </a:r>
          </a:p>
          <a:p>
            <a:pPr>
              <a:defRPr/>
            </a:pPr>
            <a:r>
              <a:rPr lang="en-US" sz="1600" i="1" dirty="0">
                <a:latin typeface="Arial" panose="020B0604020202020204" pitchFamily="34" charset="0"/>
                <a:cs typeface="Arial" panose="020B0604020202020204" pitchFamily="34" charset="0"/>
              </a:rPr>
              <a:t>RYR1, CACNA1S</a:t>
            </a:r>
          </a:p>
          <a:p>
            <a:pPr lvl="1">
              <a:defRPr/>
            </a:pPr>
            <a:r>
              <a:rPr lang="en-US" sz="1200" dirty="0">
                <a:latin typeface="Arial" panose="020B0604020202020204" pitchFamily="34" charset="0"/>
                <a:cs typeface="Arial" panose="020B0604020202020204" pitchFamily="34" charset="0"/>
              </a:rPr>
              <a:t>Inhaled anesthetics</a:t>
            </a:r>
          </a:p>
          <a:p>
            <a:pPr>
              <a:defRPr/>
            </a:pPr>
            <a:r>
              <a:rPr lang="en-US" sz="1600" i="1" dirty="0">
                <a:latin typeface="Arial" panose="020B0604020202020204" pitchFamily="34" charset="0"/>
                <a:cs typeface="Arial" panose="020B0604020202020204" pitchFamily="34" charset="0"/>
              </a:rPr>
              <a:t>MT-RNR1</a:t>
            </a:r>
            <a:r>
              <a:rPr lang="en-US" sz="1600" dirty="0">
                <a:latin typeface="Arial" panose="020B0604020202020204" pitchFamily="34" charset="0"/>
                <a:cs typeface="Arial" panose="020B0604020202020204" pitchFamily="34" charset="0"/>
              </a:rPr>
              <a:t> </a:t>
            </a:r>
          </a:p>
          <a:p>
            <a:pPr lvl="1">
              <a:defRPr/>
            </a:pPr>
            <a:r>
              <a:rPr lang="en-US" sz="1200" dirty="0">
                <a:latin typeface="Arial" panose="020B0604020202020204" pitchFamily="34" charset="0"/>
                <a:cs typeface="Arial" panose="020B0604020202020204" pitchFamily="34" charset="0"/>
              </a:rPr>
              <a:t>Aminoglycosides</a:t>
            </a:r>
          </a:p>
          <a:p>
            <a:pPr>
              <a:defRPr/>
            </a:pPr>
            <a:r>
              <a:rPr lang="en-US" sz="1600" i="1" dirty="0">
                <a:latin typeface="Arial" panose="020B0604020202020204" pitchFamily="34" charset="0"/>
                <a:cs typeface="Arial" panose="020B0604020202020204" pitchFamily="34" charset="0"/>
              </a:rPr>
              <a:t>OPRM1</a:t>
            </a:r>
          </a:p>
          <a:p>
            <a:pPr lvl="1">
              <a:defRPr/>
            </a:pPr>
            <a:r>
              <a:rPr lang="en-US" sz="1200" dirty="0">
                <a:latin typeface="Arial" panose="020B0604020202020204" pitchFamily="34" charset="0"/>
                <a:cs typeface="Arial" panose="020B0604020202020204" pitchFamily="34" charset="0"/>
              </a:rPr>
              <a:t>Opioids (CPIC level C-no recommendation)</a:t>
            </a:r>
          </a:p>
          <a:p>
            <a:pPr>
              <a:defRPr/>
            </a:pPr>
            <a:r>
              <a:rPr lang="en-US" sz="1600" i="1" dirty="0">
                <a:latin typeface="Arial" panose="020B0604020202020204" pitchFamily="34" charset="0"/>
                <a:cs typeface="Arial" panose="020B0604020202020204" pitchFamily="34" charset="0"/>
              </a:rPr>
              <a:t>COMT</a:t>
            </a:r>
          </a:p>
          <a:p>
            <a:pPr lvl="1">
              <a:defRPr/>
            </a:pPr>
            <a:r>
              <a:rPr lang="en-US" sz="1200" dirty="0">
                <a:latin typeface="Arial" panose="020B0604020202020204" pitchFamily="34" charset="0"/>
                <a:cs typeface="Arial" panose="020B0604020202020204" pitchFamily="34" charset="0"/>
              </a:rPr>
              <a:t>Opioids (CPIC level C-no recommendation)</a:t>
            </a:r>
          </a:p>
          <a:p>
            <a:pPr>
              <a:defRPr/>
            </a:pPr>
            <a:endParaRPr lang="en-US" sz="1600" dirty="0">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a:p>
            <a:pPr marL="342900" lvl="1" indent="0">
              <a:buFont typeface="Arial" panose="020B0604020202020204" pitchFamily="34" charset="0"/>
              <a:buNone/>
              <a:defRPr/>
            </a:pP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71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26105</TotalTime>
  <Words>2891</Words>
  <Application>Microsoft Office PowerPoint</Application>
  <PresentationFormat>Widescreen</PresentationFormat>
  <Paragraphs>416</Paragraphs>
  <Slides>62</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62</vt:i4>
      </vt:variant>
    </vt:vector>
  </HeadingPairs>
  <TitlesOfParts>
    <vt:vector size="72" baseType="lpstr">
      <vt:lpstr>Angsana New</vt:lpstr>
      <vt:lpstr>Arial</vt:lpstr>
      <vt:lpstr>Arial</vt:lpstr>
      <vt:lpstr>Calibri</vt:lpstr>
      <vt:lpstr>Comic Sans MS</vt:lpstr>
      <vt:lpstr>Times New Roman</vt:lpstr>
      <vt:lpstr>Office Theme</vt:lpstr>
      <vt:lpstr>1_Office Theme</vt:lpstr>
      <vt:lpstr>1_green_lt_gold_1</vt:lpstr>
      <vt:lpstr>green_lt_gold_1</vt:lpstr>
      <vt:lpstr>The Clinical Pharmacogenetics Implementation Consortium: Incorporating Pharmacogenetics into Clinical Practice and the EHR</vt:lpstr>
      <vt:lpstr>Learning Objectives</vt:lpstr>
      <vt:lpstr>Survey: Challenges to implementing pharmacogenetics in the clinic</vt:lpstr>
      <vt:lpstr>Survey: top 3 Challenges to implementing pharmacogenetics in the clinic</vt:lpstr>
      <vt:lpstr>PowerPoint Presentation</vt:lpstr>
      <vt:lpstr>Key Points about a CPIC guideline</vt:lpstr>
      <vt:lpstr>PowerPoint Presentation</vt:lpstr>
      <vt:lpstr>PowerPoint Presentation</vt:lpstr>
      <vt:lpstr>26 guidelines; 22 genes and &gt; 65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linked to “Practice Guideline” filter on PubMed</vt:lpstr>
      <vt:lpstr>PowerPoint Presentation</vt:lpstr>
      <vt:lpstr>CPIC is cited in NIH’s Genetic Test Registry (GTR) for clinical pharmacogenetic tests</vt:lpstr>
      <vt:lpstr>ASHP and ASCPT endorse CPIC guidelines</vt:lpstr>
      <vt:lpstr>External interactions with other groups</vt:lpstr>
      <vt:lpstr>PowerPoint Presentation</vt:lpstr>
      <vt:lpstr>PowerPoint Presentation</vt:lpstr>
      <vt:lpstr>PowerPoint Presentation</vt:lpstr>
      <vt:lpstr>Uniform Elements of CPIC Guidelines (Main)</vt:lpstr>
      <vt:lpstr>Uniform Elements of CPIC Guidelines (Main)</vt:lpstr>
      <vt:lpstr>Uniform Elements of CPIC Guidelines (Supplement and online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Updates</vt:lpstr>
      <vt:lpstr>How can CPIC accelerate the clinical implementation of pharmacogenetics into EHRs with CDS?  </vt:lpstr>
      <vt:lpstr>CPIC Informatics Working Group</vt:lpstr>
      <vt:lpstr>CPIC Informatics Working Group:   Initial Focus </vt:lpstr>
      <vt:lpstr>CPIC tables allow translation of genetic test results to actionability</vt:lpstr>
      <vt:lpstr>Allele definition table: genotypes to alleles</vt:lpstr>
      <vt:lpstr>Allele functionality table: alleles to function</vt:lpstr>
      <vt:lpstr>CPIC tables allow translation of genetic test results to actionability</vt:lpstr>
      <vt:lpstr>Variants must be phased to assign diplotypes for pharmacogenes</vt:lpstr>
      <vt:lpstr>CPIC tables allow translation of genetic test results to actionability</vt:lpstr>
      <vt:lpstr>Genotype to phenotype assignment based on allele function</vt:lpstr>
      <vt:lpstr>PowerPoint Presentation</vt:lpstr>
      <vt:lpstr>PowerPoint Presentation</vt:lpstr>
      <vt:lpstr>CPIC tables allow translation of genetic test results to actionability</vt:lpstr>
      <vt:lpstr>HLA-B*57:01 Pharmacogenetic Test Result:  Clinical Implementation Workflow for EHR </vt:lpstr>
      <vt:lpstr>HLA-B*57:01 Pharmacogenetic Test Result:  Clinical Implementation Workflow for EHR </vt:lpstr>
      <vt:lpstr>PowerPoint Presentation</vt:lpstr>
      <vt:lpstr>PowerPoint Presentation</vt:lpstr>
      <vt:lpstr>          Summary </vt:lpstr>
      <vt:lpstr>PowerPoint Presentation</vt:lpstr>
    </vt:vector>
  </TitlesOfParts>
  <Company>SJCRH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caudle</dc:creator>
  <cp:lastModifiedBy>Caudle, Kelly</cp:lastModifiedBy>
  <cp:revision>241</cp:revision>
  <cp:lastPrinted>2014-03-19T14:13:52Z</cp:lastPrinted>
  <dcterms:created xsi:type="dcterms:W3CDTF">2012-10-09T16:02:38Z</dcterms:created>
  <dcterms:modified xsi:type="dcterms:W3CDTF">2021-06-17T18:02:30Z</dcterms:modified>
</cp:coreProperties>
</file>