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F_A95A01E4.xml" ContentType="application/vnd.ms-powerpoint.comments+xml"/>
  <Override PartName="/ppt/notesSlides/notesSlide8.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tags/tag5.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 id="2147483672" r:id="rId3"/>
    <p:sldMasterId id="2147483683" r:id="rId4"/>
  </p:sldMasterIdLst>
  <p:notesMasterIdLst>
    <p:notesMasterId r:id="rId75"/>
  </p:notesMasterIdLst>
  <p:handoutMasterIdLst>
    <p:handoutMasterId r:id="rId76"/>
  </p:handoutMasterIdLst>
  <p:sldIdLst>
    <p:sldId id="375" r:id="rId5"/>
    <p:sldId id="370" r:id="rId6"/>
    <p:sldId id="1777" r:id="rId7"/>
    <p:sldId id="1778" r:id="rId8"/>
    <p:sldId id="263" r:id="rId9"/>
    <p:sldId id="382" r:id="rId10"/>
    <p:sldId id="267" r:id="rId11"/>
    <p:sldId id="1580" r:id="rId12"/>
    <p:sldId id="514" r:id="rId13"/>
    <p:sldId id="396" r:id="rId14"/>
    <p:sldId id="1773" r:id="rId15"/>
    <p:sldId id="2239" r:id="rId16"/>
    <p:sldId id="1787" r:id="rId17"/>
    <p:sldId id="1776" r:id="rId18"/>
    <p:sldId id="376" r:id="rId19"/>
    <p:sldId id="419" r:id="rId20"/>
    <p:sldId id="2242" r:id="rId21"/>
    <p:sldId id="1780" r:id="rId22"/>
    <p:sldId id="400" r:id="rId23"/>
    <p:sldId id="1788" r:id="rId24"/>
    <p:sldId id="1789" r:id="rId25"/>
    <p:sldId id="2237" r:id="rId26"/>
    <p:sldId id="2240" r:id="rId27"/>
    <p:sldId id="2244" r:id="rId28"/>
    <p:sldId id="2245" r:id="rId29"/>
    <p:sldId id="1781" r:id="rId30"/>
    <p:sldId id="1782" r:id="rId31"/>
    <p:sldId id="1783" r:id="rId32"/>
    <p:sldId id="287" r:id="rId33"/>
    <p:sldId id="1784" r:id="rId34"/>
    <p:sldId id="2232" r:id="rId35"/>
    <p:sldId id="1774" r:id="rId36"/>
    <p:sldId id="2246" r:id="rId37"/>
    <p:sldId id="309" r:id="rId38"/>
    <p:sldId id="2247" r:id="rId39"/>
    <p:sldId id="1796" r:id="rId40"/>
    <p:sldId id="1797" r:id="rId41"/>
    <p:sldId id="1798" r:id="rId42"/>
    <p:sldId id="405" r:id="rId43"/>
    <p:sldId id="1785" r:id="rId44"/>
    <p:sldId id="1786" r:id="rId45"/>
    <p:sldId id="420" r:id="rId46"/>
    <p:sldId id="297" r:id="rId47"/>
    <p:sldId id="2248" r:id="rId48"/>
    <p:sldId id="283" r:id="rId49"/>
    <p:sldId id="307" r:id="rId50"/>
    <p:sldId id="409" r:id="rId51"/>
    <p:sldId id="2238" r:id="rId52"/>
    <p:sldId id="1790" r:id="rId53"/>
    <p:sldId id="2249" r:id="rId54"/>
    <p:sldId id="2250" r:id="rId55"/>
    <p:sldId id="412" r:id="rId56"/>
    <p:sldId id="413" r:id="rId57"/>
    <p:sldId id="414" r:id="rId58"/>
    <p:sldId id="1792" r:id="rId59"/>
    <p:sldId id="1791" r:id="rId60"/>
    <p:sldId id="1775" r:id="rId61"/>
    <p:sldId id="418" r:id="rId62"/>
    <p:sldId id="1793" r:id="rId63"/>
    <p:sldId id="1794" r:id="rId64"/>
    <p:sldId id="1795" r:id="rId65"/>
    <p:sldId id="373" r:id="rId66"/>
    <p:sldId id="290" r:id="rId67"/>
    <p:sldId id="2236" r:id="rId68"/>
    <p:sldId id="2235" r:id="rId69"/>
    <p:sldId id="2234" r:id="rId70"/>
    <p:sldId id="2251" r:id="rId71"/>
    <p:sldId id="2252" r:id="rId72"/>
    <p:sldId id="369" r:id="rId73"/>
    <p:sldId id="2233"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0909D0-401C-4AE6-8D10-51E8953F8E03}">
          <p14:sldIdLst/>
        </p14:section>
        <p14:section name="Overview of CPIC" id="{009AC393-846F-4A31-A591-4FB7F0F73FC3}">
          <p14:sldIdLst>
            <p14:sldId id="375"/>
            <p14:sldId id="370"/>
            <p14:sldId id="1777"/>
            <p14:sldId id="1778"/>
            <p14:sldId id="263"/>
            <p14:sldId id="382"/>
            <p14:sldId id="267"/>
            <p14:sldId id="1580"/>
            <p14:sldId id="514"/>
            <p14:sldId id="396"/>
          </p14:sldIdLst>
        </p14:section>
        <p14:section name="CPIC Website Highlights" id="{3718340C-0BFB-4DDA-A4E7-9B063BEEC50C}">
          <p14:sldIdLst>
            <p14:sldId id="1773"/>
            <p14:sldId id="2239"/>
            <p14:sldId id="1787"/>
            <p14:sldId id="1776"/>
            <p14:sldId id="376"/>
            <p14:sldId id="419"/>
            <p14:sldId id="2242"/>
            <p14:sldId id="1780"/>
            <p14:sldId id="400"/>
            <p14:sldId id="1788"/>
            <p14:sldId id="1789"/>
            <p14:sldId id="2237"/>
            <p14:sldId id="2240"/>
            <p14:sldId id="2244"/>
            <p14:sldId id="2245"/>
          </p14:sldIdLst>
        </p14:section>
        <p14:section name="Where is CPIC Referenced?" id="{62DA8179-C8A1-42A5-807F-75D41B5DEA44}">
          <p14:sldIdLst>
            <p14:sldId id="1781"/>
            <p14:sldId id="1782"/>
            <p14:sldId id="1783"/>
            <p14:sldId id="287"/>
            <p14:sldId id="1784"/>
            <p14:sldId id="2232"/>
            <p14:sldId id="1774"/>
          </p14:sldIdLst>
        </p14:section>
        <p14:section name="More in Depth Details about CPIC Guidelines" id="{0153486D-4E87-4856-97B0-86EDB73EB906}">
          <p14:sldIdLst>
            <p14:sldId id="2246"/>
            <p14:sldId id="309"/>
            <p14:sldId id="2247"/>
            <p14:sldId id="1796"/>
            <p14:sldId id="1797"/>
            <p14:sldId id="1798"/>
            <p14:sldId id="405"/>
            <p14:sldId id="1785"/>
            <p14:sldId id="1786"/>
            <p14:sldId id="420"/>
            <p14:sldId id="297"/>
            <p14:sldId id="2248"/>
            <p14:sldId id="283"/>
            <p14:sldId id="307"/>
          </p14:sldIdLst>
        </p14:section>
        <p14:section name="Apply Genetic Test Results into Actionability" id="{F957ADB9-F07A-432C-BFE6-7F5B9EF5C968}">
          <p14:sldIdLst>
            <p14:sldId id="409"/>
            <p14:sldId id="2238"/>
            <p14:sldId id="1790"/>
            <p14:sldId id="2249"/>
            <p14:sldId id="2250"/>
            <p14:sldId id="412"/>
            <p14:sldId id="413"/>
            <p14:sldId id="414"/>
            <p14:sldId id="1792"/>
            <p14:sldId id="1791"/>
            <p14:sldId id="1775"/>
            <p14:sldId id="418"/>
            <p14:sldId id="1793"/>
            <p14:sldId id="1794"/>
            <p14:sldId id="1795"/>
            <p14:sldId id="373"/>
            <p14:sldId id="290"/>
          </p14:sldIdLst>
        </p14:section>
        <p14:section name="PharmGKB GSI Tool" id="{2F2BF210-5133-43EF-A939-04CFBD0046A6}">
          <p14:sldIdLst>
            <p14:sldId id="2236"/>
            <p14:sldId id="2235"/>
            <p14:sldId id="2234"/>
            <p14:sldId id="2251"/>
            <p14:sldId id="2252"/>
          </p14:sldIdLst>
        </p14:section>
        <p14:section name="Summary" id="{B54EA9FD-D7A6-4D8A-A2B6-004AB61B0E45}">
          <p14:sldIdLst>
            <p14:sldId id="369"/>
          </p14:sldIdLst>
        </p14:section>
        <p14:section name="Contributors" id="{64866DC2-3D17-4755-945B-94721912E5AF}">
          <p14:sldIdLst>
            <p14:sldId id="22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3D5CEE-73D7-8116-FCFC-8E172D70379C}" name="Bourque, Melissa" initials="MB" userId="S::mquinn1@stjude.org::d2062b55-f2f9-4c2b-baf5-483cdd11e0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lling, Mary" initials="RM" lastIdx="8" clrIdx="0">
    <p:extLst>
      <p:ext uri="{19B8F6BF-5375-455C-9EA6-DF929625EA0E}">
        <p15:presenceInfo xmlns:p15="http://schemas.microsoft.com/office/powerpoint/2012/main" userId="S-1-5-21-1605523419-404293322-1556899496-49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3" autoAdjust="0"/>
    <p:restoredTop sz="90296" autoAdjust="0"/>
  </p:normalViewPr>
  <p:slideViewPr>
    <p:cSldViewPr>
      <p:cViewPr varScale="1">
        <p:scale>
          <a:sx n="100" d="100"/>
          <a:sy n="100" d="100"/>
        </p:scale>
        <p:origin x="996" y="-12"/>
      </p:cViewPr>
      <p:guideLst>
        <p:guide orient="horz" pos="2160"/>
        <p:guide pos="3840"/>
      </p:guideLst>
    </p:cSldViewPr>
  </p:slideViewPr>
  <p:notesTextViewPr>
    <p:cViewPr>
      <p:scale>
        <a:sx n="1" d="1"/>
        <a:sy n="1" d="1"/>
      </p:scale>
      <p:origin x="0" y="0"/>
    </p:cViewPr>
  </p:notesTextViewPr>
  <p:sorterViewPr>
    <p:cViewPr>
      <p:scale>
        <a:sx n="100" d="100"/>
        <a:sy n="100" d="100"/>
      </p:scale>
      <p:origin x="0" y="75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omments/modernComment_11F_A95A01E4.xml><?xml version="1.0" encoding="utf-8"?>
<p188:cmLst xmlns:a="http://schemas.openxmlformats.org/drawingml/2006/main" xmlns:r="http://schemas.openxmlformats.org/officeDocument/2006/relationships" xmlns:p188="http://schemas.microsoft.com/office/powerpoint/2018/8/main">
  <p188:cm id="{AD8B3F5B-BD02-4DF0-8530-E6E7411714CA}" authorId="{C63D5CEE-73D7-8116-FCFC-8E172D70379C}" created="2024-08-22T20:10:42.078">
    <pc:sldMkLst xmlns:pc="http://schemas.microsoft.com/office/powerpoint/2013/main/command">
      <pc:docMk/>
      <pc:sldMk cId="2841248228" sldId="287"/>
    </pc:sldMkLst>
    <p188:replyLst>
      <p188:reply id="{646427C6-9463-451D-92F4-2A6051B49B36}" authorId="{C63D5CEE-73D7-8116-FCFC-8E172D70379C}" created="2024-08-29T18:27:07.722">
        <p188:txBody>
          <a:bodyPr/>
          <a:lstStyle/>
          <a:p>
            <a:r>
              <a:rPr lang="en-US"/>
              <a:t>Emailed Michelle-waiting response.</a:t>
            </a:r>
          </a:p>
        </p188:txBody>
      </p188:reply>
    </p188:replyLst>
    <p188:txBody>
      <a:bodyPr/>
      <a:lstStyle/>
      <a:p>
        <a:r>
          <a:rPr lang="en-US"/>
          <a:t>Not finding CPIC on GTR website...practice guidelines when I try 6MP are DPWG.  Tried a few other drugs and didn't see CPIC listed.  Do we need to reach out to someone from GTR to get this updated?</a:t>
        </a:r>
      </a:p>
    </p188:txBody>
  </p188:cm>
</p188:cmLst>
</file>

<file path=ppt/diagrams/_rels/data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endParaRPr lang="en-US" sz="1400" b="1" dirty="0"/>
        </a:p>
        <a:p>
          <a:r>
            <a:rPr lang="en-US" sz="1400" b="1" dirty="0"/>
            <a:t>Allele Definition Table</a:t>
          </a:r>
        </a:p>
        <a:p>
          <a:r>
            <a:rPr lang="en-US" sz="1400" dirty="0"/>
            <a:t>Genotypes to alleles</a:t>
          </a:r>
        </a:p>
        <a:p>
          <a:r>
            <a:rPr lang="en-US" sz="1400" dirty="0"/>
            <a:t>(e.g. g.94775367A&gt;G= CYP2C19*2)</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g.94775367AG+ g.94780653GA= CYP2C19*2/*3)</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b="1" dirty="0" err="1"/>
            <a:t>Diplotype</a:t>
          </a:r>
          <a:r>
            <a:rPr lang="en-US" sz="1400" b="1" dirty="0"/>
            <a:t> Phenotype Table</a:t>
          </a:r>
        </a:p>
        <a:p>
          <a:r>
            <a:rPr lang="en-US" sz="1400" dirty="0" err="1"/>
            <a:t>Diplotypes</a:t>
          </a:r>
          <a:r>
            <a:rPr lang="en-US" sz="1400" dirty="0"/>
            <a:t> to phenotypes</a:t>
          </a:r>
        </a:p>
        <a:p>
          <a:r>
            <a:rPr lang="en-US" sz="1400" dirty="0"/>
            <a:t>(e.g. CYP2C19*2/*3 = poor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poor metabolizer + Rx for clopidogrel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b="1" dirty="0"/>
            <a:t>Allele Functionality Table</a:t>
          </a:r>
        </a:p>
        <a:p>
          <a:r>
            <a:rPr lang="en-US" sz="1400" dirty="0"/>
            <a:t>Functions to alleles </a:t>
          </a:r>
        </a:p>
        <a:p>
          <a:r>
            <a:rPr lang="en-US" sz="1400" dirty="0"/>
            <a:t> (e.g. CYP2C19*2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poor metabolizer = avoid clopidogrel, if possible, due to risk of therapeutic failure)</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custScaleX="106853">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869E290E-62E9-401B-8E58-92809B5431CA}" type="presOf" srcId="{66E1EDF1-2EB7-459E-8091-27016D1870C1}" destId="{0EEC99C8-C340-4A62-A812-C11B99E1C066}" srcOrd="0"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0055DE1E-6098-4664-BF2C-384CF5455813}" type="presOf" srcId="{64BABE1A-DDF8-40EF-B898-62B87F62ECFB}" destId="{E7BA612C-0DFF-4E0D-9863-72C4FC77CD51}" srcOrd="0" destOrd="0" presId="urn:microsoft.com/office/officeart/2005/8/layout/bProcess3"/>
    <dgm:cxn modelId="{2AF13624-1D0D-45C5-A2DB-281DA26CF2BD}" type="presOf" srcId="{66E1EDF1-2EB7-459E-8091-27016D1870C1}" destId="{D2A0E2FD-ED6B-4CCB-9928-F69B05B2B6B2}" srcOrd="1"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5E58962D-414E-40D1-9A79-8826E0AD9F70}" type="presOf" srcId="{BBC93FD5-E0F7-448F-8301-290E067812B3}" destId="{36272456-C252-41A7-99E0-BDB69FE4E2E7}" srcOrd="0" destOrd="0" presId="urn:microsoft.com/office/officeart/2005/8/layout/bProcess3"/>
    <dgm:cxn modelId="{46A8205B-BB09-4D3E-8B5E-53E45E424A66}" srcId="{8D478842-DA01-4C34-B571-763F65EB5068}" destId="{19E41FC6-8981-4F03-82F3-93BE32475CB1}" srcOrd="1" destOrd="0" parTransId="{4119E424-ABC5-4014-A9E8-E539D3FA9F74}" sibTransId="{CCF20A65-D00C-4C0A-8E9D-2CB9AB78E2B8}"/>
    <dgm:cxn modelId="{1A9E096A-23EC-485E-B182-1C14AD66FA86}" srcId="{8D478842-DA01-4C34-B571-763F65EB5068}" destId="{BBC93FD5-E0F7-448F-8301-290E067812B3}" srcOrd="3" destOrd="0" parTransId="{CD40512B-5443-42D3-9B90-F00F599395CF}" sibTransId="{66E1EDF1-2EB7-459E-8091-27016D1870C1}"/>
    <dgm:cxn modelId="{F841524A-CC6D-419E-AA42-EF04975F2439}" type="presOf" srcId="{6353D2ED-FA6B-492B-B378-53803D80A393}" destId="{42887F2F-ACC9-4A69-97E2-DA44D2CDDF24}" srcOrd="0" destOrd="0" presId="urn:microsoft.com/office/officeart/2005/8/layout/bProcess3"/>
    <dgm:cxn modelId="{0125AA4F-ED45-45F8-A05B-8308008E31C4}" type="presOf" srcId="{CCF20A65-D00C-4C0A-8E9D-2CB9AB78E2B8}" destId="{9D07C2BF-A2B0-4DEA-A288-353F9876F75C}" srcOrd="0" destOrd="0" presId="urn:microsoft.com/office/officeart/2005/8/layout/bProcess3"/>
    <dgm:cxn modelId="{E933C17E-C77B-42B6-8242-6A699B6D07A0}" type="presOf" srcId="{8D478842-DA01-4C34-B571-763F65EB5068}" destId="{DA916111-A993-4CD8-845D-C21A7733AC77}" srcOrd="0" destOrd="0" presId="urn:microsoft.com/office/officeart/2005/8/layout/bProcess3"/>
    <dgm:cxn modelId="{2176AE86-CFC3-4492-A492-F420907E2375}" type="presOf" srcId="{E53397E3-FEB2-4C50-9BDC-D870B88F8328}" destId="{67FA1D7F-A794-442F-B682-C8D03A41D2B5}"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EC064A93-0743-4D42-967A-DAD62F2AD595}" type="presOf" srcId="{D3614A15-6590-47A1-8DC0-9A9DFB23E7CA}" destId="{2DB335CD-A8E4-4F12-BE34-50CA0D4BCA3E}" srcOrd="0" destOrd="0" presId="urn:microsoft.com/office/officeart/2005/8/layout/bProcess3"/>
    <dgm:cxn modelId="{3F52149A-2BAE-4EF5-A9B1-E426C6E7A770}" type="presOf" srcId="{D3614A15-6590-47A1-8DC0-9A9DFB23E7CA}" destId="{2961420C-AB52-439F-B654-341765D96639}" srcOrd="1" destOrd="0" presId="urn:microsoft.com/office/officeart/2005/8/layout/bProcess3"/>
    <dgm:cxn modelId="{13DE979D-3B46-4ABC-8B4E-68FB54988A0F}" type="presOf" srcId="{19E41FC6-8981-4F03-82F3-93BE32475CB1}" destId="{FA32125B-5640-4C19-814B-DF1A8B2B0B4B}" srcOrd="0" destOrd="0" presId="urn:microsoft.com/office/officeart/2005/8/layout/bProcess3"/>
    <dgm:cxn modelId="{7BC50BA9-56A6-4496-B7C0-D43FA6803FD3}" type="presOf" srcId="{A52E1F55-B5F8-4E77-8E32-AC6DBC35FD6E}" destId="{682E541B-EAC9-4D67-A5DE-890F89A57AC0}" srcOrd="0" destOrd="0" presId="urn:microsoft.com/office/officeart/2005/8/layout/bProcess3"/>
    <dgm:cxn modelId="{BFE784D0-142A-410A-B961-44269C28C15C}" type="presOf" srcId="{64BABE1A-DDF8-40EF-B898-62B87F62ECFB}" destId="{788AB986-541D-41E4-AFA3-797C1C03BBA2}" srcOrd="1" destOrd="0" presId="urn:microsoft.com/office/officeart/2005/8/layout/bProcess3"/>
    <dgm:cxn modelId="{BDEEB3E2-74E2-4005-A0A2-CA31D631DE47}" type="presOf" srcId="{A52E1F55-B5F8-4E77-8E32-AC6DBC35FD6E}" destId="{FAF88A6D-25B0-4AE8-8F22-F18B5450D311}" srcOrd="1" destOrd="0" presId="urn:microsoft.com/office/officeart/2005/8/layout/bProcess3"/>
    <dgm:cxn modelId="{B5284DEB-A9D4-489C-A2DF-36B7D0250CEA}" type="presOf" srcId="{CCF20A65-D00C-4C0A-8E9D-2CB9AB78E2B8}" destId="{DF2F1060-77D6-4024-840B-3A332E03AA1E}" srcOrd="1" destOrd="0" presId="urn:microsoft.com/office/officeart/2005/8/layout/bProcess3"/>
    <dgm:cxn modelId="{863AE1EC-FD89-40D2-BF1E-23F8F6A51C66}" type="presOf" srcId="{03239AA2-282E-438A-98B3-DA9CD9F78DD9}" destId="{E229F1D8-86DC-4F8C-8D5C-ADFB16F5A245}" srcOrd="0" destOrd="0" presId="urn:microsoft.com/office/officeart/2005/8/layout/bProcess3"/>
    <dgm:cxn modelId="{8F7B88F2-0957-4A5E-9BCF-A4C9DB8B2572}" type="presOf" srcId="{7728D0D9-6C30-4DAF-8B7C-27A487396BBC}" destId="{F06B2E81-E042-4D6E-B08C-9737C8E50B20}" srcOrd="0" destOrd="0" presId="urn:microsoft.com/office/officeart/2005/8/layout/bProcess3"/>
    <dgm:cxn modelId="{9A56500D-A639-4AFC-96BB-B30D6418C65B}" type="presParOf" srcId="{DA916111-A993-4CD8-845D-C21A7733AC77}" destId="{E229F1D8-86DC-4F8C-8D5C-ADFB16F5A245}" srcOrd="0" destOrd="0" presId="urn:microsoft.com/office/officeart/2005/8/layout/bProcess3"/>
    <dgm:cxn modelId="{A8CB3098-3E09-4D3E-A8EC-0E14A5CC376D}" type="presParOf" srcId="{DA916111-A993-4CD8-845D-C21A7733AC77}" destId="{E7BA612C-0DFF-4E0D-9863-72C4FC77CD51}" srcOrd="1" destOrd="0" presId="urn:microsoft.com/office/officeart/2005/8/layout/bProcess3"/>
    <dgm:cxn modelId="{391E915D-0A26-4897-995A-B12E521DBF28}" type="presParOf" srcId="{E7BA612C-0DFF-4E0D-9863-72C4FC77CD51}" destId="{788AB986-541D-41E4-AFA3-797C1C03BBA2}" srcOrd="0" destOrd="0" presId="urn:microsoft.com/office/officeart/2005/8/layout/bProcess3"/>
    <dgm:cxn modelId="{41B6E4D9-E7F7-4886-8AD8-4A06BE8BAC6B}" type="presParOf" srcId="{DA916111-A993-4CD8-845D-C21A7733AC77}" destId="{FA32125B-5640-4C19-814B-DF1A8B2B0B4B}" srcOrd="2" destOrd="0" presId="urn:microsoft.com/office/officeart/2005/8/layout/bProcess3"/>
    <dgm:cxn modelId="{F79C1859-DF45-4E39-B485-7A5FC536A37E}" type="presParOf" srcId="{DA916111-A993-4CD8-845D-C21A7733AC77}" destId="{9D07C2BF-A2B0-4DEA-A288-353F9876F75C}" srcOrd="3" destOrd="0" presId="urn:microsoft.com/office/officeart/2005/8/layout/bProcess3"/>
    <dgm:cxn modelId="{4C6AAC5C-D1D5-479D-BBBA-12AEC2FE4745}" type="presParOf" srcId="{9D07C2BF-A2B0-4DEA-A288-353F9876F75C}" destId="{DF2F1060-77D6-4024-840B-3A332E03AA1E}" srcOrd="0" destOrd="0" presId="urn:microsoft.com/office/officeart/2005/8/layout/bProcess3"/>
    <dgm:cxn modelId="{2DD4AA48-9E0A-443F-B5EE-3DB0DAF02EF4}" type="presParOf" srcId="{DA916111-A993-4CD8-845D-C21A7733AC77}" destId="{F06B2E81-E042-4D6E-B08C-9737C8E50B20}" srcOrd="4" destOrd="0" presId="urn:microsoft.com/office/officeart/2005/8/layout/bProcess3"/>
    <dgm:cxn modelId="{6E240C76-1CA3-4C56-B8C1-4AB5306C2532}" type="presParOf" srcId="{DA916111-A993-4CD8-845D-C21A7733AC77}" destId="{682E541B-EAC9-4D67-A5DE-890F89A57AC0}" srcOrd="5" destOrd="0" presId="urn:microsoft.com/office/officeart/2005/8/layout/bProcess3"/>
    <dgm:cxn modelId="{5CEE4737-F4AD-4A27-97E9-D8929FCAE93D}" type="presParOf" srcId="{682E541B-EAC9-4D67-A5DE-890F89A57AC0}" destId="{FAF88A6D-25B0-4AE8-8F22-F18B5450D311}" srcOrd="0" destOrd="0" presId="urn:microsoft.com/office/officeart/2005/8/layout/bProcess3"/>
    <dgm:cxn modelId="{5D88123A-5141-43DA-99B0-C42B6E7EA7C8}" type="presParOf" srcId="{DA916111-A993-4CD8-845D-C21A7733AC77}" destId="{36272456-C252-41A7-99E0-BDB69FE4E2E7}" srcOrd="6" destOrd="0" presId="urn:microsoft.com/office/officeart/2005/8/layout/bProcess3"/>
    <dgm:cxn modelId="{25446B2E-C605-4244-8BD5-F31993982097}" type="presParOf" srcId="{DA916111-A993-4CD8-845D-C21A7733AC77}" destId="{0EEC99C8-C340-4A62-A812-C11B99E1C066}" srcOrd="7" destOrd="0" presId="urn:microsoft.com/office/officeart/2005/8/layout/bProcess3"/>
    <dgm:cxn modelId="{348C7449-F1A1-475F-8A59-A1D38A6C95C8}" type="presParOf" srcId="{0EEC99C8-C340-4A62-A812-C11B99E1C066}" destId="{D2A0E2FD-ED6B-4CCB-9928-F69B05B2B6B2}" srcOrd="0" destOrd="0" presId="urn:microsoft.com/office/officeart/2005/8/layout/bProcess3"/>
    <dgm:cxn modelId="{5D3ED81A-1A36-4E74-9E17-B439094237C4}" type="presParOf" srcId="{DA916111-A993-4CD8-845D-C21A7733AC77}" destId="{67FA1D7F-A794-442F-B682-C8D03A41D2B5}" srcOrd="8" destOrd="0" presId="urn:microsoft.com/office/officeart/2005/8/layout/bProcess3"/>
    <dgm:cxn modelId="{CD131B81-104A-4BC4-8647-AB2A8C2AC5D7}" type="presParOf" srcId="{DA916111-A993-4CD8-845D-C21A7733AC77}" destId="{2DB335CD-A8E4-4F12-BE34-50CA0D4BCA3E}" srcOrd="9" destOrd="0" presId="urn:microsoft.com/office/officeart/2005/8/layout/bProcess3"/>
    <dgm:cxn modelId="{A54A87D7-5407-414C-94CF-BE16C8254101}" type="presParOf" srcId="{2DB335CD-A8E4-4F12-BE34-50CA0D4BCA3E}" destId="{2961420C-AB52-439F-B654-341765D96639}" srcOrd="0" destOrd="0" presId="urn:microsoft.com/office/officeart/2005/8/layout/bProcess3"/>
    <dgm:cxn modelId="{6CD61C27-0C32-40C4-9A80-F49B1ABC30EA}"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endParaRPr lang="en-US" sz="1400" b="1" dirty="0"/>
        </a:p>
        <a:p>
          <a:r>
            <a:rPr lang="en-US" sz="1400" b="1" dirty="0"/>
            <a:t>Allele Definition Table</a:t>
          </a:r>
        </a:p>
        <a:p>
          <a:r>
            <a:rPr lang="en-US" sz="1400" dirty="0"/>
            <a:t>Genotypes to alleles</a:t>
          </a:r>
        </a:p>
        <a:p>
          <a:r>
            <a:rPr lang="en-US" sz="1400" dirty="0"/>
            <a:t>(e.g. g.94775367A&gt;G= CYP2C19*2)</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g.94775367AG+ g.94780653GA= CYP2C19*2/*3)</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b="1" dirty="0" err="1"/>
            <a:t>Diplotype</a:t>
          </a:r>
          <a:r>
            <a:rPr lang="en-US" sz="1400" b="1" dirty="0"/>
            <a:t> Phenotype Table</a:t>
          </a:r>
        </a:p>
        <a:p>
          <a:r>
            <a:rPr lang="en-US" sz="1400" dirty="0" err="1"/>
            <a:t>Diplotypes</a:t>
          </a:r>
          <a:r>
            <a:rPr lang="en-US" sz="1400" dirty="0"/>
            <a:t> to phenotypes</a:t>
          </a:r>
        </a:p>
        <a:p>
          <a:r>
            <a:rPr lang="en-US" sz="1400" dirty="0"/>
            <a:t>(e.g. CYP2C19*2/*3 = poor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poor metabolizer + Rx for clopidogrel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b="1" dirty="0"/>
            <a:t>Allele Functionality Table</a:t>
          </a:r>
        </a:p>
        <a:p>
          <a:r>
            <a:rPr lang="en-US" sz="1400" dirty="0"/>
            <a:t>Functions to alleles </a:t>
          </a:r>
        </a:p>
        <a:p>
          <a:r>
            <a:rPr lang="en-US" sz="1400" dirty="0"/>
            <a:t> (e.g. CYP2C19*2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poor metabolizer = avoid clopidogrel, if possible, due to risk of therapeutic failure)</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custScaleX="106853">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869E290E-62E9-401B-8E58-92809B5431CA}" type="presOf" srcId="{66E1EDF1-2EB7-459E-8091-27016D1870C1}" destId="{0EEC99C8-C340-4A62-A812-C11B99E1C066}" srcOrd="0"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0055DE1E-6098-4664-BF2C-384CF5455813}" type="presOf" srcId="{64BABE1A-DDF8-40EF-B898-62B87F62ECFB}" destId="{E7BA612C-0DFF-4E0D-9863-72C4FC77CD51}" srcOrd="0" destOrd="0" presId="urn:microsoft.com/office/officeart/2005/8/layout/bProcess3"/>
    <dgm:cxn modelId="{2AF13624-1D0D-45C5-A2DB-281DA26CF2BD}" type="presOf" srcId="{66E1EDF1-2EB7-459E-8091-27016D1870C1}" destId="{D2A0E2FD-ED6B-4CCB-9928-F69B05B2B6B2}" srcOrd="1"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5E58962D-414E-40D1-9A79-8826E0AD9F70}" type="presOf" srcId="{BBC93FD5-E0F7-448F-8301-290E067812B3}" destId="{36272456-C252-41A7-99E0-BDB69FE4E2E7}" srcOrd="0" destOrd="0" presId="urn:microsoft.com/office/officeart/2005/8/layout/bProcess3"/>
    <dgm:cxn modelId="{46A8205B-BB09-4D3E-8B5E-53E45E424A66}" srcId="{8D478842-DA01-4C34-B571-763F65EB5068}" destId="{19E41FC6-8981-4F03-82F3-93BE32475CB1}" srcOrd="1" destOrd="0" parTransId="{4119E424-ABC5-4014-A9E8-E539D3FA9F74}" sibTransId="{CCF20A65-D00C-4C0A-8E9D-2CB9AB78E2B8}"/>
    <dgm:cxn modelId="{1A9E096A-23EC-485E-B182-1C14AD66FA86}" srcId="{8D478842-DA01-4C34-B571-763F65EB5068}" destId="{BBC93FD5-E0F7-448F-8301-290E067812B3}" srcOrd="3" destOrd="0" parTransId="{CD40512B-5443-42D3-9B90-F00F599395CF}" sibTransId="{66E1EDF1-2EB7-459E-8091-27016D1870C1}"/>
    <dgm:cxn modelId="{F841524A-CC6D-419E-AA42-EF04975F2439}" type="presOf" srcId="{6353D2ED-FA6B-492B-B378-53803D80A393}" destId="{42887F2F-ACC9-4A69-97E2-DA44D2CDDF24}" srcOrd="0" destOrd="0" presId="urn:microsoft.com/office/officeart/2005/8/layout/bProcess3"/>
    <dgm:cxn modelId="{0125AA4F-ED45-45F8-A05B-8308008E31C4}" type="presOf" srcId="{CCF20A65-D00C-4C0A-8E9D-2CB9AB78E2B8}" destId="{9D07C2BF-A2B0-4DEA-A288-353F9876F75C}" srcOrd="0" destOrd="0" presId="urn:microsoft.com/office/officeart/2005/8/layout/bProcess3"/>
    <dgm:cxn modelId="{E933C17E-C77B-42B6-8242-6A699B6D07A0}" type="presOf" srcId="{8D478842-DA01-4C34-B571-763F65EB5068}" destId="{DA916111-A993-4CD8-845D-C21A7733AC77}" srcOrd="0" destOrd="0" presId="urn:microsoft.com/office/officeart/2005/8/layout/bProcess3"/>
    <dgm:cxn modelId="{2176AE86-CFC3-4492-A492-F420907E2375}" type="presOf" srcId="{E53397E3-FEB2-4C50-9BDC-D870B88F8328}" destId="{67FA1D7F-A794-442F-B682-C8D03A41D2B5}"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EC064A93-0743-4D42-967A-DAD62F2AD595}" type="presOf" srcId="{D3614A15-6590-47A1-8DC0-9A9DFB23E7CA}" destId="{2DB335CD-A8E4-4F12-BE34-50CA0D4BCA3E}" srcOrd="0" destOrd="0" presId="urn:microsoft.com/office/officeart/2005/8/layout/bProcess3"/>
    <dgm:cxn modelId="{3F52149A-2BAE-4EF5-A9B1-E426C6E7A770}" type="presOf" srcId="{D3614A15-6590-47A1-8DC0-9A9DFB23E7CA}" destId="{2961420C-AB52-439F-B654-341765D96639}" srcOrd="1" destOrd="0" presId="urn:microsoft.com/office/officeart/2005/8/layout/bProcess3"/>
    <dgm:cxn modelId="{13DE979D-3B46-4ABC-8B4E-68FB54988A0F}" type="presOf" srcId="{19E41FC6-8981-4F03-82F3-93BE32475CB1}" destId="{FA32125B-5640-4C19-814B-DF1A8B2B0B4B}" srcOrd="0" destOrd="0" presId="urn:microsoft.com/office/officeart/2005/8/layout/bProcess3"/>
    <dgm:cxn modelId="{7BC50BA9-56A6-4496-B7C0-D43FA6803FD3}" type="presOf" srcId="{A52E1F55-B5F8-4E77-8E32-AC6DBC35FD6E}" destId="{682E541B-EAC9-4D67-A5DE-890F89A57AC0}" srcOrd="0" destOrd="0" presId="urn:microsoft.com/office/officeart/2005/8/layout/bProcess3"/>
    <dgm:cxn modelId="{BFE784D0-142A-410A-B961-44269C28C15C}" type="presOf" srcId="{64BABE1A-DDF8-40EF-B898-62B87F62ECFB}" destId="{788AB986-541D-41E4-AFA3-797C1C03BBA2}" srcOrd="1" destOrd="0" presId="urn:microsoft.com/office/officeart/2005/8/layout/bProcess3"/>
    <dgm:cxn modelId="{BDEEB3E2-74E2-4005-A0A2-CA31D631DE47}" type="presOf" srcId="{A52E1F55-B5F8-4E77-8E32-AC6DBC35FD6E}" destId="{FAF88A6D-25B0-4AE8-8F22-F18B5450D311}" srcOrd="1" destOrd="0" presId="urn:microsoft.com/office/officeart/2005/8/layout/bProcess3"/>
    <dgm:cxn modelId="{B5284DEB-A9D4-489C-A2DF-36B7D0250CEA}" type="presOf" srcId="{CCF20A65-D00C-4C0A-8E9D-2CB9AB78E2B8}" destId="{DF2F1060-77D6-4024-840B-3A332E03AA1E}" srcOrd="1" destOrd="0" presId="urn:microsoft.com/office/officeart/2005/8/layout/bProcess3"/>
    <dgm:cxn modelId="{863AE1EC-FD89-40D2-BF1E-23F8F6A51C66}" type="presOf" srcId="{03239AA2-282E-438A-98B3-DA9CD9F78DD9}" destId="{E229F1D8-86DC-4F8C-8D5C-ADFB16F5A245}" srcOrd="0" destOrd="0" presId="urn:microsoft.com/office/officeart/2005/8/layout/bProcess3"/>
    <dgm:cxn modelId="{8F7B88F2-0957-4A5E-9BCF-A4C9DB8B2572}" type="presOf" srcId="{7728D0D9-6C30-4DAF-8B7C-27A487396BBC}" destId="{F06B2E81-E042-4D6E-B08C-9737C8E50B20}" srcOrd="0" destOrd="0" presId="urn:microsoft.com/office/officeart/2005/8/layout/bProcess3"/>
    <dgm:cxn modelId="{9A56500D-A639-4AFC-96BB-B30D6418C65B}" type="presParOf" srcId="{DA916111-A993-4CD8-845D-C21A7733AC77}" destId="{E229F1D8-86DC-4F8C-8D5C-ADFB16F5A245}" srcOrd="0" destOrd="0" presId="urn:microsoft.com/office/officeart/2005/8/layout/bProcess3"/>
    <dgm:cxn modelId="{A8CB3098-3E09-4D3E-A8EC-0E14A5CC376D}" type="presParOf" srcId="{DA916111-A993-4CD8-845D-C21A7733AC77}" destId="{E7BA612C-0DFF-4E0D-9863-72C4FC77CD51}" srcOrd="1" destOrd="0" presId="urn:microsoft.com/office/officeart/2005/8/layout/bProcess3"/>
    <dgm:cxn modelId="{391E915D-0A26-4897-995A-B12E521DBF28}" type="presParOf" srcId="{E7BA612C-0DFF-4E0D-9863-72C4FC77CD51}" destId="{788AB986-541D-41E4-AFA3-797C1C03BBA2}" srcOrd="0" destOrd="0" presId="urn:microsoft.com/office/officeart/2005/8/layout/bProcess3"/>
    <dgm:cxn modelId="{41B6E4D9-E7F7-4886-8AD8-4A06BE8BAC6B}" type="presParOf" srcId="{DA916111-A993-4CD8-845D-C21A7733AC77}" destId="{FA32125B-5640-4C19-814B-DF1A8B2B0B4B}" srcOrd="2" destOrd="0" presId="urn:microsoft.com/office/officeart/2005/8/layout/bProcess3"/>
    <dgm:cxn modelId="{F79C1859-DF45-4E39-B485-7A5FC536A37E}" type="presParOf" srcId="{DA916111-A993-4CD8-845D-C21A7733AC77}" destId="{9D07C2BF-A2B0-4DEA-A288-353F9876F75C}" srcOrd="3" destOrd="0" presId="urn:microsoft.com/office/officeart/2005/8/layout/bProcess3"/>
    <dgm:cxn modelId="{4C6AAC5C-D1D5-479D-BBBA-12AEC2FE4745}" type="presParOf" srcId="{9D07C2BF-A2B0-4DEA-A288-353F9876F75C}" destId="{DF2F1060-77D6-4024-840B-3A332E03AA1E}" srcOrd="0" destOrd="0" presId="urn:microsoft.com/office/officeart/2005/8/layout/bProcess3"/>
    <dgm:cxn modelId="{2DD4AA48-9E0A-443F-B5EE-3DB0DAF02EF4}" type="presParOf" srcId="{DA916111-A993-4CD8-845D-C21A7733AC77}" destId="{F06B2E81-E042-4D6E-B08C-9737C8E50B20}" srcOrd="4" destOrd="0" presId="urn:microsoft.com/office/officeart/2005/8/layout/bProcess3"/>
    <dgm:cxn modelId="{6E240C76-1CA3-4C56-B8C1-4AB5306C2532}" type="presParOf" srcId="{DA916111-A993-4CD8-845D-C21A7733AC77}" destId="{682E541B-EAC9-4D67-A5DE-890F89A57AC0}" srcOrd="5" destOrd="0" presId="urn:microsoft.com/office/officeart/2005/8/layout/bProcess3"/>
    <dgm:cxn modelId="{5CEE4737-F4AD-4A27-97E9-D8929FCAE93D}" type="presParOf" srcId="{682E541B-EAC9-4D67-A5DE-890F89A57AC0}" destId="{FAF88A6D-25B0-4AE8-8F22-F18B5450D311}" srcOrd="0" destOrd="0" presId="urn:microsoft.com/office/officeart/2005/8/layout/bProcess3"/>
    <dgm:cxn modelId="{5D88123A-5141-43DA-99B0-C42B6E7EA7C8}" type="presParOf" srcId="{DA916111-A993-4CD8-845D-C21A7733AC77}" destId="{36272456-C252-41A7-99E0-BDB69FE4E2E7}" srcOrd="6" destOrd="0" presId="urn:microsoft.com/office/officeart/2005/8/layout/bProcess3"/>
    <dgm:cxn modelId="{25446B2E-C605-4244-8BD5-F31993982097}" type="presParOf" srcId="{DA916111-A993-4CD8-845D-C21A7733AC77}" destId="{0EEC99C8-C340-4A62-A812-C11B99E1C066}" srcOrd="7" destOrd="0" presId="urn:microsoft.com/office/officeart/2005/8/layout/bProcess3"/>
    <dgm:cxn modelId="{348C7449-F1A1-475F-8A59-A1D38A6C95C8}" type="presParOf" srcId="{0EEC99C8-C340-4A62-A812-C11B99E1C066}" destId="{D2A0E2FD-ED6B-4CCB-9928-F69B05B2B6B2}" srcOrd="0" destOrd="0" presId="urn:microsoft.com/office/officeart/2005/8/layout/bProcess3"/>
    <dgm:cxn modelId="{5D3ED81A-1A36-4E74-9E17-B439094237C4}" type="presParOf" srcId="{DA916111-A993-4CD8-845D-C21A7733AC77}" destId="{67FA1D7F-A794-442F-B682-C8D03A41D2B5}" srcOrd="8" destOrd="0" presId="urn:microsoft.com/office/officeart/2005/8/layout/bProcess3"/>
    <dgm:cxn modelId="{CD131B81-104A-4BC4-8647-AB2A8C2AC5D7}" type="presParOf" srcId="{DA916111-A993-4CD8-845D-C21A7733AC77}" destId="{2DB335CD-A8E4-4F12-BE34-50CA0D4BCA3E}" srcOrd="9" destOrd="0" presId="urn:microsoft.com/office/officeart/2005/8/layout/bProcess3"/>
    <dgm:cxn modelId="{A54A87D7-5407-414C-94CF-BE16C8254101}" type="presParOf" srcId="{2DB335CD-A8E4-4F12-BE34-50CA0D4BCA3E}" destId="{2961420C-AB52-439F-B654-341765D96639}" srcOrd="0" destOrd="0" presId="urn:microsoft.com/office/officeart/2005/8/layout/bProcess3"/>
    <dgm:cxn modelId="{6CD61C27-0C32-40C4-9A80-F49B1ABC30EA}"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endParaRPr lang="en-US" sz="1400" b="1" dirty="0"/>
        </a:p>
        <a:p>
          <a:r>
            <a:rPr lang="en-US" sz="1400" b="1" dirty="0"/>
            <a:t>Allele Definition Table</a:t>
          </a:r>
        </a:p>
        <a:p>
          <a:r>
            <a:rPr lang="en-US" sz="1400" dirty="0"/>
            <a:t>Genotypes to alleles</a:t>
          </a:r>
        </a:p>
        <a:p>
          <a:r>
            <a:rPr lang="en-US" sz="1400" dirty="0"/>
            <a:t>(e.g. g.94775367A&gt;G= CYP2C19*2)</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g.94775367AG+ g.94780653GA= CYP2C19*2/*3)</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b="1" dirty="0" err="1"/>
            <a:t>Diplotype</a:t>
          </a:r>
          <a:r>
            <a:rPr lang="en-US" sz="1400" b="1" dirty="0"/>
            <a:t> Phenotype Table</a:t>
          </a:r>
        </a:p>
        <a:p>
          <a:r>
            <a:rPr lang="en-US" sz="1400" dirty="0" err="1"/>
            <a:t>Diplotypes</a:t>
          </a:r>
          <a:r>
            <a:rPr lang="en-US" sz="1400" dirty="0"/>
            <a:t> to phenotypes</a:t>
          </a:r>
        </a:p>
        <a:p>
          <a:r>
            <a:rPr lang="en-US" sz="1400" dirty="0"/>
            <a:t>(e.g. CYP2C19*2/*3 = poor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poor metabolizer + Rx for clopidogrel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b="1" dirty="0"/>
            <a:t>Allele Functionality Table</a:t>
          </a:r>
        </a:p>
        <a:p>
          <a:r>
            <a:rPr lang="en-US" sz="1400" dirty="0"/>
            <a:t>Functions to alleles </a:t>
          </a:r>
        </a:p>
        <a:p>
          <a:r>
            <a:rPr lang="en-US" sz="1400" dirty="0"/>
            <a:t> (e.g. CYP2C19*2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poor metabolizer = avoid clopidogrel, if possible, due to risk of therapeutic failure)</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custScaleX="106853">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869E290E-62E9-401B-8E58-92809B5431CA}" type="presOf" srcId="{66E1EDF1-2EB7-459E-8091-27016D1870C1}" destId="{0EEC99C8-C340-4A62-A812-C11B99E1C066}" srcOrd="0"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0055DE1E-6098-4664-BF2C-384CF5455813}" type="presOf" srcId="{64BABE1A-DDF8-40EF-B898-62B87F62ECFB}" destId="{E7BA612C-0DFF-4E0D-9863-72C4FC77CD51}" srcOrd="0" destOrd="0" presId="urn:microsoft.com/office/officeart/2005/8/layout/bProcess3"/>
    <dgm:cxn modelId="{2AF13624-1D0D-45C5-A2DB-281DA26CF2BD}" type="presOf" srcId="{66E1EDF1-2EB7-459E-8091-27016D1870C1}" destId="{D2A0E2FD-ED6B-4CCB-9928-F69B05B2B6B2}" srcOrd="1"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5E58962D-414E-40D1-9A79-8826E0AD9F70}" type="presOf" srcId="{BBC93FD5-E0F7-448F-8301-290E067812B3}" destId="{36272456-C252-41A7-99E0-BDB69FE4E2E7}" srcOrd="0" destOrd="0" presId="urn:microsoft.com/office/officeart/2005/8/layout/bProcess3"/>
    <dgm:cxn modelId="{46A8205B-BB09-4D3E-8B5E-53E45E424A66}" srcId="{8D478842-DA01-4C34-B571-763F65EB5068}" destId="{19E41FC6-8981-4F03-82F3-93BE32475CB1}" srcOrd="1" destOrd="0" parTransId="{4119E424-ABC5-4014-A9E8-E539D3FA9F74}" sibTransId="{CCF20A65-D00C-4C0A-8E9D-2CB9AB78E2B8}"/>
    <dgm:cxn modelId="{1A9E096A-23EC-485E-B182-1C14AD66FA86}" srcId="{8D478842-DA01-4C34-B571-763F65EB5068}" destId="{BBC93FD5-E0F7-448F-8301-290E067812B3}" srcOrd="3" destOrd="0" parTransId="{CD40512B-5443-42D3-9B90-F00F599395CF}" sibTransId="{66E1EDF1-2EB7-459E-8091-27016D1870C1}"/>
    <dgm:cxn modelId="{F841524A-CC6D-419E-AA42-EF04975F2439}" type="presOf" srcId="{6353D2ED-FA6B-492B-B378-53803D80A393}" destId="{42887F2F-ACC9-4A69-97E2-DA44D2CDDF24}" srcOrd="0" destOrd="0" presId="urn:microsoft.com/office/officeart/2005/8/layout/bProcess3"/>
    <dgm:cxn modelId="{0125AA4F-ED45-45F8-A05B-8308008E31C4}" type="presOf" srcId="{CCF20A65-D00C-4C0A-8E9D-2CB9AB78E2B8}" destId="{9D07C2BF-A2B0-4DEA-A288-353F9876F75C}" srcOrd="0" destOrd="0" presId="urn:microsoft.com/office/officeart/2005/8/layout/bProcess3"/>
    <dgm:cxn modelId="{E933C17E-C77B-42B6-8242-6A699B6D07A0}" type="presOf" srcId="{8D478842-DA01-4C34-B571-763F65EB5068}" destId="{DA916111-A993-4CD8-845D-C21A7733AC77}" srcOrd="0" destOrd="0" presId="urn:microsoft.com/office/officeart/2005/8/layout/bProcess3"/>
    <dgm:cxn modelId="{2176AE86-CFC3-4492-A492-F420907E2375}" type="presOf" srcId="{E53397E3-FEB2-4C50-9BDC-D870B88F8328}" destId="{67FA1D7F-A794-442F-B682-C8D03A41D2B5}"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EC064A93-0743-4D42-967A-DAD62F2AD595}" type="presOf" srcId="{D3614A15-6590-47A1-8DC0-9A9DFB23E7CA}" destId="{2DB335CD-A8E4-4F12-BE34-50CA0D4BCA3E}" srcOrd="0" destOrd="0" presId="urn:microsoft.com/office/officeart/2005/8/layout/bProcess3"/>
    <dgm:cxn modelId="{3F52149A-2BAE-4EF5-A9B1-E426C6E7A770}" type="presOf" srcId="{D3614A15-6590-47A1-8DC0-9A9DFB23E7CA}" destId="{2961420C-AB52-439F-B654-341765D96639}" srcOrd="1" destOrd="0" presId="urn:microsoft.com/office/officeart/2005/8/layout/bProcess3"/>
    <dgm:cxn modelId="{13DE979D-3B46-4ABC-8B4E-68FB54988A0F}" type="presOf" srcId="{19E41FC6-8981-4F03-82F3-93BE32475CB1}" destId="{FA32125B-5640-4C19-814B-DF1A8B2B0B4B}" srcOrd="0" destOrd="0" presId="urn:microsoft.com/office/officeart/2005/8/layout/bProcess3"/>
    <dgm:cxn modelId="{7BC50BA9-56A6-4496-B7C0-D43FA6803FD3}" type="presOf" srcId="{A52E1F55-B5F8-4E77-8E32-AC6DBC35FD6E}" destId="{682E541B-EAC9-4D67-A5DE-890F89A57AC0}" srcOrd="0" destOrd="0" presId="urn:microsoft.com/office/officeart/2005/8/layout/bProcess3"/>
    <dgm:cxn modelId="{BFE784D0-142A-410A-B961-44269C28C15C}" type="presOf" srcId="{64BABE1A-DDF8-40EF-B898-62B87F62ECFB}" destId="{788AB986-541D-41E4-AFA3-797C1C03BBA2}" srcOrd="1" destOrd="0" presId="urn:microsoft.com/office/officeart/2005/8/layout/bProcess3"/>
    <dgm:cxn modelId="{BDEEB3E2-74E2-4005-A0A2-CA31D631DE47}" type="presOf" srcId="{A52E1F55-B5F8-4E77-8E32-AC6DBC35FD6E}" destId="{FAF88A6D-25B0-4AE8-8F22-F18B5450D311}" srcOrd="1" destOrd="0" presId="urn:microsoft.com/office/officeart/2005/8/layout/bProcess3"/>
    <dgm:cxn modelId="{B5284DEB-A9D4-489C-A2DF-36B7D0250CEA}" type="presOf" srcId="{CCF20A65-D00C-4C0A-8E9D-2CB9AB78E2B8}" destId="{DF2F1060-77D6-4024-840B-3A332E03AA1E}" srcOrd="1" destOrd="0" presId="urn:microsoft.com/office/officeart/2005/8/layout/bProcess3"/>
    <dgm:cxn modelId="{863AE1EC-FD89-40D2-BF1E-23F8F6A51C66}" type="presOf" srcId="{03239AA2-282E-438A-98B3-DA9CD9F78DD9}" destId="{E229F1D8-86DC-4F8C-8D5C-ADFB16F5A245}" srcOrd="0" destOrd="0" presId="urn:microsoft.com/office/officeart/2005/8/layout/bProcess3"/>
    <dgm:cxn modelId="{8F7B88F2-0957-4A5E-9BCF-A4C9DB8B2572}" type="presOf" srcId="{7728D0D9-6C30-4DAF-8B7C-27A487396BBC}" destId="{F06B2E81-E042-4D6E-B08C-9737C8E50B20}" srcOrd="0" destOrd="0" presId="urn:microsoft.com/office/officeart/2005/8/layout/bProcess3"/>
    <dgm:cxn modelId="{9A56500D-A639-4AFC-96BB-B30D6418C65B}" type="presParOf" srcId="{DA916111-A993-4CD8-845D-C21A7733AC77}" destId="{E229F1D8-86DC-4F8C-8D5C-ADFB16F5A245}" srcOrd="0" destOrd="0" presId="urn:microsoft.com/office/officeart/2005/8/layout/bProcess3"/>
    <dgm:cxn modelId="{A8CB3098-3E09-4D3E-A8EC-0E14A5CC376D}" type="presParOf" srcId="{DA916111-A993-4CD8-845D-C21A7733AC77}" destId="{E7BA612C-0DFF-4E0D-9863-72C4FC77CD51}" srcOrd="1" destOrd="0" presId="urn:microsoft.com/office/officeart/2005/8/layout/bProcess3"/>
    <dgm:cxn modelId="{391E915D-0A26-4897-995A-B12E521DBF28}" type="presParOf" srcId="{E7BA612C-0DFF-4E0D-9863-72C4FC77CD51}" destId="{788AB986-541D-41E4-AFA3-797C1C03BBA2}" srcOrd="0" destOrd="0" presId="urn:microsoft.com/office/officeart/2005/8/layout/bProcess3"/>
    <dgm:cxn modelId="{41B6E4D9-E7F7-4886-8AD8-4A06BE8BAC6B}" type="presParOf" srcId="{DA916111-A993-4CD8-845D-C21A7733AC77}" destId="{FA32125B-5640-4C19-814B-DF1A8B2B0B4B}" srcOrd="2" destOrd="0" presId="urn:microsoft.com/office/officeart/2005/8/layout/bProcess3"/>
    <dgm:cxn modelId="{F79C1859-DF45-4E39-B485-7A5FC536A37E}" type="presParOf" srcId="{DA916111-A993-4CD8-845D-C21A7733AC77}" destId="{9D07C2BF-A2B0-4DEA-A288-353F9876F75C}" srcOrd="3" destOrd="0" presId="urn:microsoft.com/office/officeart/2005/8/layout/bProcess3"/>
    <dgm:cxn modelId="{4C6AAC5C-D1D5-479D-BBBA-12AEC2FE4745}" type="presParOf" srcId="{9D07C2BF-A2B0-4DEA-A288-353F9876F75C}" destId="{DF2F1060-77D6-4024-840B-3A332E03AA1E}" srcOrd="0" destOrd="0" presId="urn:microsoft.com/office/officeart/2005/8/layout/bProcess3"/>
    <dgm:cxn modelId="{2DD4AA48-9E0A-443F-B5EE-3DB0DAF02EF4}" type="presParOf" srcId="{DA916111-A993-4CD8-845D-C21A7733AC77}" destId="{F06B2E81-E042-4D6E-B08C-9737C8E50B20}" srcOrd="4" destOrd="0" presId="urn:microsoft.com/office/officeart/2005/8/layout/bProcess3"/>
    <dgm:cxn modelId="{6E240C76-1CA3-4C56-B8C1-4AB5306C2532}" type="presParOf" srcId="{DA916111-A993-4CD8-845D-C21A7733AC77}" destId="{682E541B-EAC9-4D67-A5DE-890F89A57AC0}" srcOrd="5" destOrd="0" presId="urn:microsoft.com/office/officeart/2005/8/layout/bProcess3"/>
    <dgm:cxn modelId="{5CEE4737-F4AD-4A27-97E9-D8929FCAE93D}" type="presParOf" srcId="{682E541B-EAC9-4D67-A5DE-890F89A57AC0}" destId="{FAF88A6D-25B0-4AE8-8F22-F18B5450D311}" srcOrd="0" destOrd="0" presId="urn:microsoft.com/office/officeart/2005/8/layout/bProcess3"/>
    <dgm:cxn modelId="{5D88123A-5141-43DA-99B0-C42B6E7EA7C8}" type="presParOf" srcId="{DA916111-A993-4CD8-845D-C21A7733AC77}" destId="{36272456-C252-41A7-99E0-BDB69FE4E2E7}" srcOrd="6" destOrd="0" presId="urn:microsoft.com/office/officeart/2005/8/layout/bProcess3"/>
    <dgm:cxn modelId="{25446B2E-C605-4244-8BD5-F31993982097}" type="presParOf" srcId="{DA916111-A993-4CD8-845D-C21A7733AC77}" destId="{0EEC99C8-C340-4A62-A812-C11B99E1C066}" srcOrd="7" destOrd="0" presId="urn:microsoft.com/office/officeart/2005/8/layout/bProcess3"/>
    <dgm:cxn modelId="{348C7449-F1A1-475F-8A59-A1D38A6C95C8}" type="presParOf" srcId="{0EEC99C8-C340-4A62-A812-C11B99E1C066}" destId="{D2A0E2FD-ED6B-4CCB-9928-F69B05B2B6B2}" srcOrd="0" destOrd="0" presId="urn:microsoft.com/office/officeart/2005/8/layout/bProcess3"/>
    <dgm:cxn modelId="{5D3ED81A-1A36-4E74-9E17-B439094237C4}" type="presParOf" srcId="{DA916111-A993-4CD8-845D-C21A7733AC77}" destId="{67FA1D7F-A794-442F-B682-C8D03A41D2B5}" srcOrd="8" destOrd="0" presId="urn:microsoft.com/office/officeart/2005/8/layout/bProcess3"/>
    <dgm:cxn modelId="{CD131B81-104A-4BC4-8647-AB2A8C2AC5D7}" type="presParOf" srcId="{DA916111-A993-4CD8-845D-C21A7733AC77}" destId="{2DB335CD-A8E4-4F12-BE34-50CA0D4BCA3E}" srcOrd="9" destOrd="0" presId="urn:microsoft.com/office/officeart/2005/8/layout/bProcess3"/>
    <dgm:cxn modelId="{A54A87D7-5407-414C-94CF-BE16C8254101}" type="presParOf" srcId="{2DB335CD-A8E4-4F12-BE34-50CA0D4BCA3E}" destId="{2961420C-AB52-439F-B654-341765D96639}" srcOrd="0" destOrd="0" presId="urn:microsoft.com/office/officeart/2005/8/layout/bProcess3"/>
    <dgm:cxn modelId="{6CD61C27-0C32-40C4-9A80-F49B1ABC30EA}"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endParaRPr lang="en-US" sz="1400" b="1" dirty="0"/>
        </a:p>
        <a:p>
          <a:r>
            <a:rPr lang="en-US" sz="1400" b="1" dirty="0"/>
            <a:t>Allele Definition Table</a:t>
          </a:r>
        </a:p>
        <a:p>
          <a:r>
            <a:rPr lang="en-US" sz="1400" dirty="0"/>
            <a:t>Genotypes to alleles</a:t>
          </a:r>
        </a:p>
        <a:p>
          <a:r>
            <a:rPr lang="en-US" sz="1400" dirty="0"/>
            <a:t>(e.g. g.94775367A&gt;G= CYP2C19*2)</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g.94775367AG+ g.94780653GA= CYP2C19*2/*3)</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b="1" dirty="0" err="1"/>
            <a:t>Diplotype</a:t>
          </a:r>
          <a:r>
            <a:rPr lang="en-US" sz="1400" b="1" dirty="0"/>
            <a:t> Phenotype Table</a:t>
          </a:r>
        </a:p>
        <a:p>
          <a:r>
            <a:rPr lang="en-US" sz="1400" dirty="0" err="1"/>
            <a:t>Diplotypes</a:t>
          </a:r>
          <a:r>
            <a:rPr lang="en-US" sz="1400" dirty="0"/>
            <a:t> to phenotypes</a:t>
          </a:r>
        </a:p>
        <a:p>
          <a:r>
            <a:rPr lang="en-US" sz="1400" dirty="0"/>
            <a:t>(e.g. CYP2C19*2/*3 = poor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poor metabolizer + Rx for clopidogrel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b="1" dirty="0"/>
            <a:t>Allele Functionality Table</a:t>
          </a:r>
        </a:p>
        <a:p>
          <a:r>
            <a:rPr lang="en-US" sz="1400" dirty="0"/>
            <a:t>Functions to alleles </a:t>
          </a:r>
        </a:p>
        <a:p>
          <a:r>
            <a:rPr lang="en-US" sz="1400" dirty="0"/>
            <a:t> (e.g. CYP2C19*2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poor metabolizer = avoid clopidogrel, if possible, due to risk of therapeutic failure)</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custScaleX="106853">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869E290E-62E9-401B-8E58-92809B5431CA}" type="presOf" srcId="{66E1EDF1-2EB7-459E-8091-27016D1870C1}" destId="{0EEC99C8-C340-4A62-A812-C11B99E1C066}" srcOrd="0"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0055DE1E-6098-4664-BF2C-384CF5455813}" type="presOf" srcId="{64BABE1A-DDF8-40EF-B898-62B87F62ECFB}" destId="{E7BA612C-0DFF-4E0D-9863-72C4FC77CD51}" srcOrd="0" destOrd="0" presId="urn:microsoft.com/office/officeart/2005/8/layout/bProcess3"/>
    <dgm:cxn modelId="{2AF13624-1D0D-45C5-A2DB-281DA26CF2BD}" type="presOf" srcId="{66E1EDF1-2EB7-459E-8091-27016D1870C1}" destId="{D2A0E2FD-ED6B-4CCB-9928-F69B05B2B6B2}" srcOrd="1"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5E58962D-414E-40D1-9A79-8826E0AD9F70}" type="presOf" srcId="{BBC93FD5-E0F7-448F-8301-290E067812B3}" destId="{36272456-C252-41A7-99E0-BDB69FE4E2E7}" srcOrd="0" destOrd="0" presId="urn:microsoft.com/office/officeart/2005/8/layout/bProcess3"/>
    <dgm:cxn modelId="{46A8205B-BB09-4D3E-8B5E-53E45E424A66}" srcId="{8D478842-DA01-4C34-B571-763F65EB5068}" destId="{19E41FC6-8981-4F03-82F3-93BE32475CB1}" srcOrd="1" destOrd="0" parTransId="{4119E424-ABC5-4014-A9E8-E539D3FA9F74}" sibTransId="{CCF20A65-D00C-4C0A-8E9D-2CB9AB78E2B8}"/>
    <dgm:cxn modelId="{1A9E096A-23EC-485E-B182-1C14AD66FA86}" srcId="{8D478842-DA01-4C34-B571-763F65EB5068}" destId="{BBC93FD5-E0F7-448F-8301-290E067812B3}" srcOrd="3" destOrd="0" parTransId="{CD40512B-5443-42D3-9B90-F00F599395CF}" sibTransId="{66E1EDF1-2EB7-459E-8091-27016D1870C1}"/>
    <dgm:cxn modelId="{F841524A-CC6D-419E-AA42-EF04975F2439}" type="presOf" srcId="{6353D2ED-FA6B-492B-B378-53803D80A393}" destId="{42887F2F-ACC9-4A69-97E2-DA44D2CDDF24}" srcOrd="0" destOrd="0" presId="urn:microsoft.com/office/officeart/2005/8/layout/bProcess3"/>
    <dgm:cxn modelId="{0125AA4F-ED45-45F8-A05B-8308008E31C4}" type="presOf" srcId="{CCF20A65-D00C-4C0A-8E9D-2CB9AB78E2B8}" destId="{9D07C2BF-A2B0-4DEA-A288-353F9876F75C}" srcOrd="0" destOrd="0" presId="urn:microsoft.com/office/officeart/2005/8/layout/bProcess3"/>
    <dgm:cxn modelId="{E933C17E-C77B-42B6-8242-6A699B6D07A0}" type="presOf" srcId="{8D478842-DA01-4C34-B571-763F65EB5068}" destId="{DA916111-A993-4CD8-845D-C21A7733AC77}" srcOrd="0" destOrd="0" presId="urn:microsoft.com/office/officeart/2005/8/layout/bProcess3"/>
    <dgm:cxn modelId="{2176AE86-CFC3-4492-A492-F420907E2375}" type="presOf" srcId="{E53397E3-FEB2-4C50-9BDC-D870B88F8328}" destId="{67FA1D7F-A794-442F-B682-C8D03A41D2B5}"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EC064A93-0743-4D42-967A-DAD62F2AD595}" type="presOf" srcId="{D3614A15-6590-47A1-8DC0-9A9DFB23E7CA}" destId="{2DB335CD-A8E4-4F12-BE34-50CA0D4BCA3E}" srcOrd="0" destOrd="0" presId="urn:microsoft.com/office/officeart/2005/8/layout/bProcess3"/>
    <dgm:cxn modelId="{3F52149A-2BAE-4EF5-A9B1-E426C6E7A770}" type="presOf" srcId="{D3614A15-6590-47A1-8DC0-9A9DFB23E7CA}" destId="{2961420C-AB52-439F-B654-341765D96639}" srcOrd="1" destOrd="0" presId="urn:microsoft.com/office/officeart/2005/8/layout/bProcess3"/>
    <dgm:cxn modelId="{13DE979D-3B46-4ABC-8B4E-68FB54988A0F}" type="presOf" srcId="{19E41FC6-8981-4F03-82F3-93BE32475CB1}" destId="{FA32125B-5640-4C19-814B-DF1A8B2B0B4B}" srcOrd="0" destOrd="0" presId="urn:microsoft.com/office/officeart/2005/8/layout/bProcess3"/>
    <dgm:cxn modelId="{7BC50BA9-56A6-4496-B7C0-D43FA6803FD3}" type="presOf" srcId="{A52E1F55-B5F8-4E77-8E32-AC6DBC35FD6E}" destId="{682E541B-EAC9-4D67-A5DE-890F89A57AC0}" srcOrd="0" destOrd="0" presId="urn:microsoft.com/office/officeart/2005/8/layout/bProcess3"/>
    <dgm:cxn modelId="{BFE784D0-142A-410A-B961-44269C28C15C}" type="presOf" srcId="{64BABE1A-DDF8-40EF-B898-62B87F62ECFB}" destId="{788AB986-541D-41E4-AFA3-797C1C03BBA2}" srcOrd="1" destOrd="0" presId="urn:microsoft.com/office/officeart/2005/8/layout/bProcess3"/>
    <dgm:cxn modelId="{BDEEB3E2-74E2-4005-A0A2-CA31D631DE47}" type="presOf" srcId="{A52E1F55-B5F8-4E77-8E32-AC6DBC35FD6E}" destId="{FAF88A6D-25B0-4AE8-8F22-F18B5450D311}" srcOrd="1" destOrd="0" presId="urn:microsoft.com/office/officeart/2005/8/layout/bProcess3"/>
    <dgm:cxn modelId="{B5284DEB-A9D4-489C-A2DF-36B7D0250CEA}" type="presOf" srcId="{CCF20A65-D00C-4C0A-8E9D-2CB9AB78E2B8}" destId="{DF2F1060-77D6-4024-840B-3A332E03AA1E}" srcOrd="1" destOrd="0" presId="urn:microsoft.com/office/officeart/2005/8/layout/bProcess3"/>
    <dgm:cxn modelId="{863AE1EC-FD89-40D2-BF1E-23F8F6A51C66}" type="presOf" srcId="{03239AA2-282E-438A-98B3-DA9CD9F78DD9}" destId="{E229F1D8-86DC-4F8C-8D5C-ADFB16F5A245}" srcOrd="0" destOrd="0" presId="urn:microsoft.com/office/officeart/2005/8/layout/bProcess3"/>
    <dgm:cxn modelId="{8F7B88F2-0957-4A5E-9BCF-A4C9DB8B2572}" type="presOf" srcId="{7728D0D9-6C30-4DAF-8B7C-27A487396BBC}" destId="{F06B2E81-E042-4D6E-B08C-9737C8E50B20}" srcOrd="0" destOrd="0" presId="urn:microsoft.com/office/officeart/2005/8/layout/bProcess3"/>
    <dgm:cxn modelId="{9A56500D-A639-4AFC-96BB-B30D6418C65B}" type="presParOf" srcId="{DA916111-A993-4CD8-845D-C21A7733AC77}" destId="{E229F1D8-86DC-4F8C-8D5C-ADFB16F5A245}" srcOrd="0" destOrd="0" presId="urn:microsoft.com/office/officeart/2005/8/layout/bProcess3"/>
    <dgm:cxn modelId="{A8CB3098-3E09-4D3E-A8EC-0E14A5CC376D}" type="presParOf" srcId="{DA916111-A993-4CD8-845D-C21A7733AC77}" destId="{E7BA612C-0DFF-4E0D-9863-72C4FC77CD51}" srcOrd="1" destOrd="0" presId="urn:microsoft.com/office/officeart/2005/8/layout/bProcess3"/>
    <dgm:cxn modelId="{391E915D-0A26-4897-995A-B12E521DBF28}" type="presParOf" srcId="{E7BA612C-0DFF-4E0D-9863-72C4FC77CD51}" destId="{788AB986-541D-41E4-AFA3-797C1C03BBA2}" srcOrd="0" destOrd="0" presId="urn:microsoft.com/office/officeart/2005/8/layout/bProcess3"/>
    <dgm:cxn modelId="{41B6E4D9-E7F7-4886-8AD8-4A06BE8BAC6B}" type="presParOf" srcId="{DA916111-A993-4CD8-845D-C21A7733AC77}" destId="{FA32125B-5640-4C19-814B-DF1A8B2B0B4B}" srcOrd="2" destOrd="0" presId="urn:microsoft.com/office/officeart/2005/8/layout/bProcess3"/>
    <dgm:cxn modelId="{F79C1859-DF45-4E39-B485-7A5FC536A37E}" type="presParOf" srcId="{DA916111-A993-4CD8-845D-C21A7733AC77}" destId="{9D07C2BF-A2B0-4DEA-A288-353F9876F75C}" srcOrd="3" destOrd="0" presId="urn:microsoft.com/office/officeart/2005/8/layout/bProcess3"/>
    <dgm:cxn modelId="{4C6AAC5C-D1D5-479D-BBBA-12AEC2FE4745}" type="presParOf" srcId="{9D07C2BF-A2B0-4DEA-A288-353F9876F75C}" destId="{DF2F1060-77D6-4024-840B-3A332E03AA1E}" srcOrd="0" destOrd="0" presId="urn:microsoft.com/office/officeart/2005/8/layout/bProcess3"/>
    <dgm:cxn modelId="{2DD4AA48-9E0A-443F-B5EE-3DB0DAF02EF4}" type="presParOf" srcId="{DA916111-A993-4CD8-845D-C21A7733AC77}" destId="{F06B2E81-E042-4D6E-B08C-9737C8E50B20}" srcOrd="4" destOrd="0" presId="urn:microsoft.com/office/officeart/2005/8/layout/bProcess3"/>
    <dgm:cxn modelId="{6E240C76-1CA3-4C56-B8C1-4AB5306C2532}" type="presParOf" srcId="{DA916111-A993-4CD8-845D-C21A7733AC77}" destId="{682E541B-EAC9-4D67-A5DE-890F89A57AC0}" srcOrd="5" destOrd="0" presId="urn:microsoft.com/office/officeart/2005/8/layout/bProcess3"/>
    <dgm:cxn modelId="{5CEE4737-F4AD-4A27-97E9-D8929FCAE93D}" type="presParOf" srcId="{682E541B-EAC9-4D67-A5DE-890F89A57AC0}" destId="{FAF88A6D-25B0-4AE8-8F22-F18B5450D311}" srcOrd="0" destOrd="0" presId="urn:microsoft.com/office/officeart/2005/8/layout/bProcess3"/>
    <dgm:cxn modelId="{5D88123A-5141-43DA-99B0-C42B6E7EA7C8}" type="presParOf" srcId="{DA916111-A993-4CD8-845D-C21A7733AC77}" destId="{36272456-C252-41A7-99E0-BDB69FE4E2E7}" srcOrd="6" destOrd="0" presId="urn:microsoft.com/office/officeart/2005/8/layout/bProcess3"/>
    <dgm:cxn modelId="{25446B2E-C605-4244-8BD5-F31993982097}" type="presParOf" srcId="{DA916111-A993-4CD8-845D-C21A7733AC77}" destId="{0EEC99C8-C340-4A62-A812-C11B99E1C066}" srcOrd="7" destOrd="0" presId="urn:microsoft.com/office/officeart/2005/8/layout/bProcess3"/>
    <dgm:cxn modelId="{348C7449-F1A1-475F-8A59-A1D38A6C95C8}" type="presParOf" srcId="{0EEC99C8-C340-4A62-A812-C11B99E1C066}" destId="{D2A0E2FD-ED6B-4CCB-9928-F69B05B2B6B2}" srcOrd="0" destOrd="0" presId="urn:microsoft.com/office/officeart/2005/8/layout/bProcess3"/>
    <dgm:cxn modelId="{5D3ED81A-1A36-4E74-9E17-B439094237C4}" type="presParOf" srcId="{DA916111-A993-4CD8-845D-C21A7733AC77}" destId="{67FA1D7F-A794-442F-B682-C8D03A41D2B5}" srcOrd="8" destOrd="0" presId="urn:microsoft.com/office/officeart/2005/8/layout/bProcess3"/>
    <dgm:cxn modelId="{CD131B81-104A-4BC4-8647-AB2A8C2AC5D7}" type="presParOf" srcId="{DA916111-A993-4CD8-845D-C21A7733AC77}" destId="{2DB335CD-A8E4-4F12-BE34-50CA0D4BCA3E}" srcOrd="9" destOrd="0" presId="urn:microsoft.com/office/officeart/2005/8/layout/bProcess3"/>
    <dgm:cxn modelId="{A54A87D7-5407-414C-94CF-BE16C8254101}" type="presParOf" srcId="{2DB335CD-A8E4-4F12-BE34-50CA0D4BCA3E}" destId="{2961420C-AB52-439F-B654-341765D96639}" srcOrd="0" destOrd="0" presId="urn:microsoft.com/office/officeart/2005/8/layout/bProcess3"/>
    <dgm:cxn modelId="{6CD61C27-0C32-40C4-9A80-F49B1ABC30EA}"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CADB1A-C3E3-407E-9EC9-DCB93225F9F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0CD985C-A43A-45D2-9E34-7E9A23BF8142}">
      <dgm:prSet/>
      <dgm:spPr/>
      <dgm:t>
        <a:bodyPr/>
        <a:lstStyle/>
        <a:p>
          <a:pPr>
            <a:lnSpc>
              <a:spcPct val="100000"/>
            </a:lnSpc>
          </a:pPr>
          <a:r>
            <a:rPr lang="en-US" dirty="0"/>
            <a:t>CPIC guidelines help clinicians understand HOW available genetic test results should be used to optimize drug therapy.</a:t>
          </a:r>
        </a:p>
      </dgm:t>
    </dgm:pt>
    <dgm:pt modelId="{A48C15FE-EC2C-45DC-8829-851A7CD41EBD}" type="parTrans" cxnId="{712A86BE-DEC0-4529-B36D-6DEB3A930080}">
      <dgm:prSet/>
      <dgm:spPr/>
      <dgm:t>
        <a:bodyPr/>
        <a:lstStyle/>
        <a:p>
          <a:endParaRPr lang="en-US"/>
        </a:p>
      </dgm:t>
    </dgm:pt>
    <dgm:pt modelId="{8228EA27-26D6-4D2C-B6AF-E15C19F2DEC9}" type="sibTrans" cxnId="{712A86BE-DEC0-4529-B36D-6DEB3A930080}">
      <dgm:prSet/>
      <dgm:spPr/>
      <dgm:t>
        <a:bodyPr/>
        <a:lstStyle/>
        <a:p>
          <a:endParaRPr lang="en-US"/>
        </a:p>
      </dgm:t>
    </dgm:pt>
    <dgm:pt modelId="{F61AF71E-9829-42AB-B8B5-0E02C4462044}">
      <dgm:prSet custT="1"/>
      <dgm:spPr/>
      <dgm:t>
        <a:bodyPr/>
        <a:lstStyle/>
        <a:p>
          <a:pPr>
            <a:lnSpc>
              <a:spcPct val="100000"/>
            </a:lnSpc>
          </a:pPr>
          <a:r>
            <a:rPr lang="en-US" sz="1900" u="sng" dirty="0"/>
            <a:t>Not WHETHER tests should be ordered.</a:t>
          </a:r>
          <a:endParaRPr lang="en-US" sz="1900" dirty="0"/>
        </a:p>
      </dgm:t>
    </dgm:pt>
    <dgm:pt modelId="{9F3DF8B4-6F97-43A5-814D-417AE7F298B1}" type="parTrans" cxnId="{1CF92690-C6B1-4B87-AAA2-AB0F8D0EC7E9}">
      <dgm:prSet/>
      <dgm:spPr/>
      <dgm:t>
        <a:bodyPr/>
        <a:lstStyle/>
        <a:p>
          <a:endParaRPr lang="en-US"/>
        </a:p>
      </dgm:t>
    </dgm:pt>
    <dgm:pt modelId="{F52C65D6-5E31-47A5-B8D3-6DBE1090448E}" type="sibTrans" cxnId="{1CF92690-C6B1-4B87-AAA2-AB0F8D0EC7E9}">
      <dgm:prSet/>
      <dgm:spPr/>
      <dgm:t>
        <a:bodyPr/>
        <a:lstStyle/>
        <a:p>
          <a:endParaRPr lang="en-US"/>
        </a:p>
      </dgm:t>
    </dgm:pt>
    <dgm:pt modelId="{53E1FF93-2872-4C3F-AA16-4562BF4FA7F0}">
      <dgm:prSet/>
      <dgm:spPr/>
      <dgm:t>
        <a:bodyPr/>
        <a:lstStyle/>
        <a:p>
          <a:pPr>
            <a:lnSpc>
              <a:spcPct val="100000"/>
            </a:lnSpc>
          </a:pPr>
          <a:r>
            <a:rPr lang="en-US" dirty="0"/>
            <a:t>&gt;25 guidelines produced in a standard format </a:t>
          </a:r>
        </a:p>
      </dgm:t>
    </dgm:pt>
    <dgm:pt modelId="{E97F13AC-762B-416B-A077-0BA70BB3B01F}" type="parTrans" cxnId="{F5E46258-D0D4-4CF4-9E87-598D4CF08F9B}">
      <dgm:prSet/>
      <dgm:spPr/>
      <dgm:t>
        <a:bodyPr/>
        <a:lstStyle/>
        <a:p>
          <a:endParaRPr lang="en-US"/>
        </a:p>
      </dgm:t>
    </dgm:pt>
    <dgm:pt modelId="{B8C1D81D-AF6D-477F-BB5A-F57EBFBB856D}" type="sibTrans" cxnId="{F5E46258-D0D4-4CF4-9E87-598D4CF08F9B}">
      <dgm:prSet/>
      <dgm:spPr/>
      <dgm:t>
        <a:bodyPr/>
        <a:lstStyle/>
        <a:p>
          <a:endParaRPr lang="en-US"/>
        </a:p>
      </dgm:t>
    </dgm:pt>
    <dgm:pt modelId="{5764C9A8-FCB8-40CD-B1CA-7DD4376FB704}">
      <dgm:prSet custT="1"/>
      <dgm:spPr/>
      <dgm:t>
        <a:bodyPr/>
        <a:lstStyle/>
        <a:p>
          <a:pPr>
            <a:lnSpc>
              <a:spcPct val="100000"/>
            </a:lnSpc>
          </a:pPr>
          <a:r>
            <a:rPr lang="en-US" sz="1900" dirty="0"/>
            <a:t>Published in </a:t>
          </a:r>
          <a:r>
            <a:rPr lang="en-US" sz="1900" i="1" dirty="0"/>
            <a:t>Clinical Pharmacology and Therapeutics</a:t>
          </a:r>
          <a:endParaRPr lang="en-US" sz="1900" dirty="0"/>
        </a:p>
      </dgm:t>
    </dgm:pt>
    <dgm:pt modelId="{0C31B2B8-D6DB-440F-AE77-115C60455512}" type="parTrans" cxnId="{B9BB2669-09C7-433B-83DD-E480CD2BF8CB}">
      <dgm:prSet/>
      <dgm:spPr/>
      <dgm:t>
        <a:bodyPr/>
        <a:lstStyle/>
        <a:p>
          <a:endParaRPr lang="en-US"/>
        </a:p>
      </dgm:t>
    </dgm:pt>
    <dgm:pt modelId="{4B1693B6-7BA5-4356-88D1-CF6450171F78}" type="sibTrans" cxnId="{B9BB2669-09C7-433B-83DD-E480CD2BF8CB}">
      <dgm:prSet/>
      <dgm:spPr/>
      <dgm:t>
        <a:bodyPr/>
        <a:lstStyle/>
        <a:p>
          <a:endParaRPr lang="en-US"/>
        </a:p>
      </dgm:t>
    </dgm:pt>
    <dgm:pt modelId="{E9116EF0-0DD9-46B6-9D65-8567346B9EDB}">
      <dgm:prSet custT="1"/>
      <dgm:spPr/>
      <dgm:t>
        <a:bodyPr/>
        <a:lstStyle/>
        <a:p>
          <a:pPr>
            <a:lnSpc>
              <a:spcPct val="100000"/>
            </a:lnSpc>
          </a:pPr>
          <a:r>
            <a:rPr lang="en-US" sz="1900" dirty="0"/>
            <a:t>Freely available on cpicpgx.org and </a:t>
          </a:r>
          <a:r>
            <a:rPr lang="en-US" sz="1900" dirty="0" err="1"/>
            <a:t>PharmGKB</a:t>
          </a:r>
          <a:endParaRPr lang="en-US" sz="1900" dirty="0"/>
        </a:p>
      </dgm:t>
    </dgm:pt>
    <dgm:pt modelId="{5F051769-76CC-4A3A-98B0-22232C2F6034}" type="parTrans" cxnId="{914967AA-9619-4C77-A6D2-ADEE5E69BC14}">
      <dgm:prSet/>
      <dgm:spPr/>
      <dgm:t>
        <a:bodyPr/>
        <a:lstStyle/>
        <a:p>
          <a:endParaRPr lang="en-US"/>
        </a:p>
      </dgm:t>
    </dgm:pt>
    <dgm:pt modelId="{9CA31514-BD2A-44D1-B8DD-903573C7B049}" type="sibTrans" cxnId="{914967AA-9619-4C77-A6D2-ADEE5E69BC14}">
      <dgm:prSet/>
      <dgm:spPr/>
      <dgm:t>
        <a:bodyPr/>
        <a:lstStyle/>
        <a:p>
          <a:endParaRPr lang="en-US"/>
        </a:p>
      </dgm:t>
    </dgm:pt>
    <dgm:pt modelId="{EC605A19-77CB-489D-8A1B-FB4D9BE2B764}">
      <dgm:prSet/>
      <dgm:spPr/>
      <dgm:t>
        <a:bodyPr/>
        <a:lstStyle/>
        <a:p>
          <a:pPr>
            <a:lnSpc>
              <a:spcPct val="100000"/>
            </a:lnSpc>
          </a:pPr>
          <a:r>
            <a:rPr lang="en-US"/>
            <a:t>CPIC resources available to support the adoption of pharmacogenetics into the EHR with CDS </a:t>
          </a:r>
        </a:p>
      </dgm:t>
    </dgm:pt>
    <dgm:pt modelId="{3BAD3BDD-9CD3-418F-8DCE-BD614CD84E39}" type="parTrans" cxnId="{3CF3DA2D-E3AC-4CC5-B564-5BC00C410036}">
      <dgm:prSet/>
      <dgm:spPr/>
      <dgm:t>
        <a:bodyPr/>
        <a:lstStyle/>
        <a:p>
          <a:endParaRPr lang="en-US"/>
        </a:p>
      </dgm:t>
    </dgm:pt>
    <dgm:pt modelId="{52F07D8E-5C63-42F5-9FCC-A7A3E88B45DC}" type="sibTrans" cxnId="{3CF3DA2D-E3AC-4CC5-B564-5BC00C410036}">
      <dgm:prSet/>
      <dgm:spPr/>
      <dgm:t>
        <a:bodyPr/>
        <a:lstStyle/>
        <a:p>
          <a:endParaRPr lang="en-US"/>
        </a:p>
      </dgm:t>
    </dgm:pt>
    <dgm:pt modelId="{488B9A4A-6089-402B-87EF-FA45E0203BAE}" type="pres">
      <dgm:prSet presAssocID="{D5CADB1A-C3E3-407E-9EC9-DCB93225F9FD}" presName="root" presStyleCnt="0">
        <dgm:presLayoutVars>
          <dgm:dir/>
          <dgm:resizeHandles val="exact"/>
        </dgm:presLayoutVars>
      </dgm:prSet>
      <dgm:spPr/>
    </dgm:pt>
    <dgm:pt modelId="{E6062B48-CB1D-4031-B40F-0477D4E78217}" type="pres">
      <dgm:prSet presAssocID="{50CD985C-A43A-45D2-9E34-7E9A23BF8142}" presName="compNode" presStyleCnt="0"/>
      <dgm:spPr/>
    </dgm:pt>
    <dgm:pt modelId="{5E595825-E31D-458F-A7F6-5E94FF30A5D9}" type="pres">
      <dgm:prSet presAssocID="{50CD985C-A43A-45D2-9E34-7E9A23BF8142}" presName="bgRect" presStyleLbl="bgShp" presStyleIdx="0" presStyleCnt="3"/>
      <dgm:spPr/>
    </dgm:pt>
    <dgm:pt modelId="{B1C434FF-9F45-4C70-986F-7A5D4E5E41B3}" type="pres">
      <dgm:prSet presAssocID="{50CD985C-A43A-45D2-9E34-7E9A23BF81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B27265EE-AB28-4B1F-A651-18B813BD8AAD}" type="pres">
      <dgm:prSet presAssocID="{50CD985C-A43A-45D2-9E34-7E9A23BF8142}" presName="spaceRect" presStyleCnt="0"/>
      <dgm:spPr/>
    </dgm:pt>
    <dgm:pt modelId="{DED60850-70FF-4A94-B9C2-27F7E17A10C7}" type="pres">
      <dgm:prSet presAssocID="{50CD985C-A43A-45D2-9E34-7E9A23BF8142}" presName="parTx" presStyleLbl="revTx" presStyleIdx="0" presStyleCnt="5">
        <dgm:presLayoutVars>
          <dgm:chMax val="0"/>
          <dgm:chPref val="0"/>
        </dgm:presLayoutVars>
      </dgm:prSet>
      <dgm:spPr/>
    </dgm:pt>
    <dgm:pt modelId="{3D7256EC-D042-48FC-AAF3-DC6B395A52BD}" type="pres">
      <dgm:prSet presAssocID="{50CD985C-A43A-45D2-9E34-7E9A23BF8142}" presName="desTx" presStyleLbl="revTx" presStyleIdx="1" presStyleCnt="5" custScaleX="107392">
        <dgm:presLayoutVars/>
      </dgm:prSet>
      <dgm:spPr/>
    </dgm:pt>
    <dgm:pt modelId="{B6A1B6AD-C759-495D-BE94-43EE3B1FAA3C}" type="pres">
      <dgm:prSet presAssocID="{8228EA27-26D6-4D2C-B6AF-E15C19F2DEC9}" presName="sibTrans" presStyleCnt="0"/>
      <dgm:spPr/>
    </dgm:pt>
    <dgm:pt modelId="{FEA21482-BB66-495A-B6B8-FADCFD4904BE}" type="pres">
      <dgm:prSet presAssocID="{53E1FF93-2872-4C3F-AA16-4562BF4FA7F0}" presName="compNode" presStyleCnt="0"/>
      <dgm:spPr/>
    </dgm:pt>
    <dgm:pt modelId="{D41BCCEA-4A47-40B1-888E-774879E76B7F}" type="pres">
      <dgm:prSet presAssocID="{53E1FF93-2872-4C3F-AA16-4562BF4FA7F0}" presName="bgRect" presStyleLbl="bgShp" presStyleIdx="1" presStyleCnt="3"/>
      <dgm:spPr/>
    </dgm:pt>
    <dgm:pt modelId="{410BC83F-8794-4EE5-83FF-9DF127BC839C}" type="pres">
      <dgm:prSet presAssocID="{53E1FF93-2872-4C3F-AA16-4562BF4FA7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6D95C31A-BD60-49BF-BA2F-59912B592C21}" type="pres">
      <dgm:prSet presAssocID="{53E1FF93-2872-4C3F-AA16-4562BF4FA7F0}" presName="spaceRect" presStyleCnt="0"/>
      <dgm:spPr/>
    </dgm:pt>
    <dgm:pt modelId="{1B3CD900-376A-42CA-AB0C-09122E18FA47}" type="pres">
      <dgm:prSet presAssocID="{53E1FF93-2872-4C3F-AA16-4562BF4FA7F0}" presName="parTx" presStyleLbl="revTx" presStyleIdx="2" presStyleCnt="5">
        <dgm:presLayoutVars>
          <dgm:chMax val="0"/>
          <dgm:chPref val="0"/>
        </dgm:presLayoutVars>
      </dgm:prSet>
      <dgm:spPr/>
    </dgm:pt>
    <dgm:pt modelId="{81E915CF-9C8C-4A9F-AB15-BDC3F415A2D9}" type="pres">
      <dgm:prSet presAssocID="{53E1FF93-2872-4C3F-AA16-4562BF4FA7F0}" presName="desTx" presStyleLbl="revTx" presStyleIdx="3" presStyleCnt="5">
        <dgm:presLayoutVars/>
      </dgm:prSet>
      <dgm:spPr/>
    </dgm:pt>
    <dgm:pt modelId="{D583BBAA-32C9-47FC-8E32-EC7917934CAF}" type="pres">
      <dgm:prSet presAssocID="{B8C1D81D-AF6D-477F-BB5A-F57EBFBB856D}" presName="sibTrans" presStyleCnt="0"/>
      <dgm:spPr/>
    </dgm:pt>
    <dgm:pt modelId="{9B78BDFB-CBB8-4D5E-82D5-ED5AD87C80E5}" type="pres">
      <dgm:prSet presAssocID="{EC605A19-77CB-489D-8A1B-FB4D9BE2B764}" presName="compNode" presStyleCnt="0"/>
      <dgm:spPr/>
    </dgm:pt>
    <dgm:pt modelId="{915A3286-36EE-48FD-BEC6-9A90785BE8D9}" type="pres">
      <dgm:prSet presAssocID="{EC605A19-77CB-489D-8A1B-FB4D9BE2B764}" presName="bgRect" presStyleLbl="bgShp" presStyleIdx="2" presStyleCnt="3"/>
      <dgm:spPr/>
    </dgm:pt>
    <dgm:pt modelId="{237E659A-8BE9-48D4-86A1-97C0F1B82DE8}" type="pres">
      <dgm:prSet presAssocID="{EC605A19-77CB-489D-8A1B-FB4D9BE2B76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472408E2-4A24-43CC-847B-07625DACC449}" type="pres">
      <dgm:prSet presAssocID="{EC605A19-77CB-489D-8A1B-FB4D9BE2B764}" presName="spaceRect" presStyleCnt="0"/>
      <dgm:spPr/>
    </dgm:pt>
    <dgm:pt modelId="{655684AB-FF7F-49D5-BA32-C41007AD8284}" type="pres">
      <dgm:prSet presAssocID="{EC605A19-77CB-489D-8A1B-FB4D9BE2B764}" presName="parTx" presStyleLbl="revTx" presStyleIdx="4" presStyleCnt="5">
        <dgm:presLayoutVars>
          <dgm:chMax val="0"/>
          <dgm:chPref val="0"/>
        </dgm:presLayoutVars>
      </dgm:prSet>
      <dgm:spPr/>
    </dgm:pt>
  </dgm:ptLst>
  <dgm:cxnLst>
    <dgm:cxn modelId="{777AC818-5A95-4977-8BAE-905DD50FD2CC}" type="presOf" srcId="{5764C9A8-FCB8-40CD-B1CA-7DD4376FB704}" destId="{81E915CF-9C8C-4A9F-AB15-BDC3F415A2D9}" srcOrd="0" destOrd="0" presId="urn:microsoft.com/office/officeart/2018/2/layout/IconVerticalSolidList"/>
    <dgm:cxn modelId="{D78D8428-2149-45AD-8206-84A805FC50E6}" type="presOf" srcId="{53E1FF93-2872-4C3F-AA16-4562BF4FA7F0}" destId="{1B3CD900-376A-42CA-AB0C-09122E18FA47}" srcOrd="0" destOrd="0" presId="urn:microsoft.com/office/officeart/2018/2/layout/IconVerticalSolidList"/>
    <dgm:cxn modelId="{3CF3DA2D-E3AC-4CC5-B564-5BC00C410036}" srcId="{D5CADB1A-C3E3-407E-9EC9-DCB93225F9FD}" destId="{EC605A19-77CB-489D-8A1B-FB4D9BE2B764}" srcOrd="2" destOrd="0" parTransId="{3BAD3BDD-9CD3-418F-8DCE-BD614CD84E39}" sibTransId="{52F07D8E-5C63-42F5-9FCC-A7A3E88B45DC}"/>
    <dgm:cxn modelId="{A2B2745F-DDB8-430A-89A4-652BD1C91C80}" type="presOf" srcId="{50CD985C-A43A-45D2-9E34-7E9A23BF8142}" destId="{DED60850-70FF-4A94-B9C2-27F7E17A10C7}" srcOrd="0" destOrd="0" presId="urn:microsoft.com/office/officeart/2018/2/layout/IconVerticalSolidList"/>
    <dgm:cxn modelId="{2AE80766-E226-41E1-857D-C80B31995121}" type="presOf" srcId="{E9116EF0-0DD9-46B6-9D65-8567346B9EDB}" destId="{81E915CF-9C8C-4A9F-AB15-BDC3F415A2D9}" srcOrd="0" destOrd="1" presId="urn:microsoft.com/office/officeart/2018/2/layout/IconVerticalSolidList"/>
    <dgm:cxn modelId="{B9BB2669-09C7-433B-83DD-E480CD2BF8CB}" srcId="{53E1FF93-2872-4C3F-AA16-4562BF4FA7F0}" destId="{5764C9A8-FCB8-40CD-B1CA-7DD4376FB704}" srcOrd="0" destOrd="0" parTransId="{0C31B2B8-D6DB-440F-AE77-115C60455512}" sibTransId="{4B1693B6-7BA5-4356-88D1-CF6450171F78}"/>
    <dgm:cxn modelId="{67961F53-1017-4B0E-861F-090F3C63D056}" type="presOf" srcId="{EC605A19-77CB-489D-8A1B-FB4D9BE2B764}" destId="{655684AB-FF7F-49D5-BA32-C41007AD8284}" srcOrd="0" destOrd="0" presId="urn:microsoft.com/office/officeart/2018/2/layout/IconVerticalSolidList"/>
    <dgm:cxn modelId="{F5E46258-D0D4-4CF4-9E87-598D4CF08F9B}" srcId="{D5CADB1A-C3E3-407E-9EC9-DCB93225F9FD}" destId="{53E1FF93-2872-4C3F-AA16-4562BF4FA7F0}" srcOrd="1" destOrd="0" parTransId="{E97F13AC-762B-416B-A077-0BA70BB3B01F}" sibTransId="{B8C1D81D-AF6D-477F-BB5A-F57EBFBB856D}"/>
    <dgm:cxn modelId="{1CF92690-C6B1-4B87-AAA2-AB0F8D0EC7E9}" srcId="{50CD985C-A43A-45D2-9E34-7E9A23BF8142}" destId="{F61AF71E-9829-42AB-B8B5-0E02C4462044}" srcOrd="0" destOrd="0" parTransId="{9F3DF8B4-6F97-43A5-814D-417AE7F298B1}" sibTransId="{F52C65D6-5E31-47A5-B8D3-6DBE1090448E}"/>
    <dgm:cxn modelId="{914967AA-9619-4C77-A6D2-ADEE5E69BC14}" srcId="{53E1FF93-2872-4C3F-AA16-4562BF4FA7F0}" destId="{E9116EF0-0DD9-46B6-9D65-8567346B9EDB}" srcOrd="1" destOrd="0" parTransId="{5F051769-76CC-4A3A-98B0-22232C2F6034}" sibTransId="{9CA31514-BD2A-44D1-B8DD-903573C7B049}"/>
    <dgm:cxn modelId="{712A86BE-DEC0-4529-B36D-6DEB3A930080}" srcId="{D5CADB1A-C3E3-407E-9EC9-DCB93225F9FD}" destId="{50CD985C-A43A-45D2-9E34-7E9A23BF8142}" srcOrd="0" destOrd="0" parTransId="{A48C15FE-EC2C-45DC-8829-851A7CD41EBD}" sibTransId="{8228EA27-26D6-4D2C-B6AF-E15C19F2DEC9}"/>
    <dgm:cxn modelId="{70A606CB-C921-4343-839E-62FE7C25F97A}" type="presOf" srcId="{D5CADB1A-C3E3-407E-9EC9-DCB93225F9FD}" destId="{488B9A4A-6089-402B-87EF-FA45E0203BAE}" srcOrd="0" destOrd="0" presId="urn:microsoft.com/office/officeart/2018/2/layout/IconVerticalSolidList"/>
    <dgm:cxn modelId="{C1936ADD-5C5D-4C36-863C-2E2A8A538720}" type="presOf" srcId="{F61AF71E-9829-42AB-B8B5-0E02C4462044}" destId="{3D7256EC-D042-48FC-AAF3-DC6B395A52BD}" srcOrd="0" destOrd="0" presId="urn:microsoft.com/office/officeart/2018/2/layout/IconVerticalSolidList"/>
    <dgm:cxn modelId="{3EBB1369-6CE9-4C27-98AC-96B3164F86CA}" type="presParOf" srcId="{488B9A4A-6089-402B-87EF-FA45E0203BAE}" destId="{E6062B48-CB1D-4031-B40F-0477D4E78217}" srcOrd="0" destOrd="0" presId="urn:microsoft.com/office/officeart/2018/2/layout/IconVerticalSolidList"/>
    <dgm:cxn modelId="{E53A4C32-7BF0-4515-ADFB-B04F2E631D6C}" type="presParOf" srcId="{E6062B48-CB1D-4031-B40F-0477D4E78217}" destId="{5E595825-E31D-458F-A7F6-5E94FF30A5D9}" srcOrd="0" destOrd="0" presId="urn:microsoft.com/office/officeart/2018/2/layout/IconVerticalSolidList"/>
    <dgm:cxn modelId="{F741B0B9-0994-45AD-9017-FCDBB2355E5A}" type="presParOf" srcId="{E6062B48-CB1D-4031-B40F-0477D4E78217}" destId="{B1C434FF-9F45-4C70-986F-7A5D4E5E41B3}" srcOrd="1" destOrd="0" presId="urn:microsoft.com/office/officeart/2018/2/layout/IconVerticalSolidList"/>
    <dgm:cxn modelId="{D47C5CB8-107F-4A63-8FB0-163ECE4175D0}" type="presParOf" srcId="{E6062B48-CB1D-4031-B40F-0477D4E78217}" destId="{B27265EE-AB28-4B1F-A651-18B813BD8AAD}" srcOrd="2" destOrd="0" presId="urn:microsoft.com/office/officeart/2018/2/layout/IconVerticalSolidList"/>
    <dgm:cxn modelId="{4E5C3D19-1001-4CAF-82F8-95B86CECCFB0}" type="presParOf" srcId="{E6062B48-CB1D-4031-B40F-0477D4E78217}" destId="{DED60850-70FF-4A94-B9C2-27F7E17A10C7}" srcOrd="3" destOrd="0" presId="urn:microsoft.com/office/officeart/2018/2/layout/IconVerticalSolidList"/>
    <dgm:cxn modelId="{B06124F0-76EE-46D2-A85A-DCBA521F0D42}" type="presParOf" srcId="{E6062B48-CB1D-4031-B40F-0477D4E78217}" destId="{3D7256EC-D042-48FC-AAF3-DC6B395A52BD}" srcOrd="4" destOrd="0" presId="urn:microsoft.com/office/officeart/2018/2/layout/IconVerticalSolidList"/>
    <dgm:cxn modelId="{50E99ACE-F04F-42CA-8790-A0D6BD38CF87}" type="presParOf" srcId="{488B9A4A-6089-402B-87EF-FA45E0203BAE}" destId="{B6A1B6AD-C759-495D-BE94-43EE3B1FAA3C}" srcOrd="1" destOrd="0" presId="urn:microsoft.com/office/officeart/2018/2/layout/IconVerticalSolidList"/>
    <dgm:cxn modelId="{A86B677B-A651-41CF-8F2E-23EBFD91F1E1}" type="presParOf" srcId="{488B9A4A-6089-402B-87EF-FA45E0203BAE}" destId="{FEA21482-BB66-495A-B6B8-FADCFD4904BE}" srcOrd="2" destOrd="0" presId="urn:microsoft.com/office/officeart/2018/2/layout/IconVerticalSolidList"/>
    <dgm:cxn modelId="{23240073-98B6-4907-B9A1-EC9920384423}" type="presParOf" srcId="{FEA21482-BB66-495A-B6B8-FADCFD4904BE}" destId="{D41BCCEA-4A47-40B1-888E-774879E76B7F}" srcOrd="0" destOrd="0" presId="urn:microsoft.com/office/officeart/2018/2/layout/IconVerticalSolidList"/>
    <dgm:cxn modelId="{02FDDF32-280E-49F0-B5BE-B57E77702DF2}" type="presParOf" srcId="{FEA21482-BB66-495A-B6B8-FADCFD4904BE}" destId="{410BC83F-8794-4EE5-83FF-9DF127BC839C}" srcOrd="1" destOrd="0" presId="urn:microsoft.com/office/officeart/2018/2/layout/IconVerticalSolidList"/>
    <dgm:cxn modelId="{1AEC1322-95BC-4CF0-B947-D0E9798ABADB}" type="presParOf" srcId="{FEA21482-BB66-495A-B6B8-FADCFD4904BE}" destId="{6D95C31A-BD60-49BF-BA2F-59912B592C21}" srcOrd="2" destOrd="0" presId="urn:microsoft.com/office/officeart/2018/2/layout/IconVerticalSolidList"/>
    <dgm:cxn modelId="{29BDBAF7-817B-47B2-A76E-4B92DCD203BB}" type="presParOf" srcId="{FEA21482-BB66-495A-B6B8-FADCFD4904BE}" destId="{1B3CD900-376A-42CA-AB0C-09122E18FA47}" srcOrd="3" destOrd="0" presId="urn:microsoft.com/office/officeart/2018/2/layout/IconVerticalSolidList"/>
    <dgm:cxn modelId="{70136243-57CC-493F-9868-8D905917F8AC}" type="presParOf" srcId="{FEA21482-BB66-495A-B6B8-FADCFD4904BE}" destId="{81E915CF-9C8C-4A9F-AB15-BDC3F415A2D9}" srcOrd="4" destOrd="0" presId="urn:microsoft.com/office/officeart/2018/2/layout/IconVerticalSolidList"/>
    <dgm:cxn modelId="{7DE5C16F-BBB6-4B6D-87A6-F4FFFF2E9787}" type="presParOf" srcId="{488B9A4A-6089-402B-87EF-FA45E0203BAE}" destId="{D583BBAA-32C9-47FC-8E32-EC7917934CAF}" srcOrd="3" destOrd="0" presId="urn:microsoft.com/office/officeart/2018/2/layout/IconVerticalSolidList"/>
    <dgm:cxn modelId="{C1202029-A348-4BFA-8C6C-EBFA3DDC7E51}" type="presParOf" srcId="{488B9A4A-6089-402B-87EF-FA45E0203BAE}" destId="{9B78BDFB-CBB8-4D5E-82D5-ED5AD87C80E5}" srcOrd="4" destOrd="0" presId="urn:microsoft.com/office/officeart/2018/2/layout/IconVerticalSolidList"/>
    <dgm:cxn modelId="{3794990D-AB29-4B8D-965C-B37A7404ACFF}" type="presParOf" srcId="{9B78BDFB-CBB8-4D5E-82D5-ED5AD87C80E5}" destId="{915A3286-36EE-48FD-BEC6-9A90785BE8D9}" srcOrd="0" destOrd="0" presId="urn:microsoft.com/office/officeart/2018/2/layout/IconVerticalSolidList"/>
    <dgm:cxn modelId="{98E367FA-720B-4BB9-A4EE-BA1FEAF07889}" type="presParOf" srcId="{9B78BDFB-CBB8-4D5E-82D5-ED5AD87C80E5}" destId="{237E659A-8BE9-48D4-86A1-97C0F1B82DE8}" srcOrd="1" destOrd="0" presId="urn:microsoft.com/office/officeart/2018/2/layout/IconVerticalSolidList"/>
    <dgm:cxn modelId="{885322AB-D0A6-41BF-AED0-DF37B26A1BBE}" type="presParOf" srcId="{9B78BDFB-CBB8-4D5E-82D5-ED5AD87C80E5}" destId="{472408E2-4A24-43CC-847B-07625DACC449}" srcOrd="2" destOrd="0" presId="urn:microsoft.com/office/officeart/2018/2/layout/IconVerticalSolidList"/>
    <dgm:cxn modelId="{5CB4753E-0878-4727-905A-18B8F320C399}" type="presParOf" srcId="{9B78BDFB-CBB8-4D5E-82D5-ED5AD87C80E5}" destId="{655684AB-FF7F-49D5-BA32-C41007AD82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244021" y="761684"/>
          <a:ext cx="465812" cy="91440"/>
        </a:xfrm>
        <a:custGeom>
          <a:avLst/>
          <a:gdLst/>
          <a:ahLst/>
          <a:cxnLst/>
          <a:rect l="0" t="0" r="0" b="0"/>
          <a:pathLst>
            <a:path>
              <a:moveTo>
                <a:pt x="0" y="45720"/>
              </a:moveTo>
              <a:lnTo>
                <a:pt x="4658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64517" y="804919"/>
        <a:ext cx="24820" cy="4968"/>
      </dsp:txXfrm>
    </dsp:sp>
    <dsp:sp modelId="{E229F1D8-86DC-4F8C-8D5C-ADFB16F5A245}">
      <dsp:nvSpPr>
        <dsp:cNvPr id="0" name=""/>
        <dsp:cNvSpPr/>
      </dsp:nvSpPr>
      <dsp:spPr>
        <a:xfrm>
          <a:off x="87504" y="159909"/>
          <a:ext cx="2158316"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400" b="1" kern="1200" dirty="0"/>
            <a:t>Allele Definition Table</a:t>
          </a:r>
        </a:p>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g.94775367A&gt;G= CYP2C19*2)</a:t>
          </a:r>
        </a:p>
        <a:p>
          <a:pPr marL="0" lvl="0" indent="0" algn="ctr" defTabSz="622300">
            <a:lnSpc>
              <a:spcPct val="90000"/>
            </a:lnSpc>
            <a:spcBef>
              <a:spcPct val="0"/>
            </a:spcBef>
            <a:spcAft>
              <a:spcPct val="35000"/>
            </a:spcAft>
            <a:buNone/>
          </a:pPr>
          <a:endParaRPr lang="en-US" sz="1400" kern="1200" dirty="0"/>
        </a:p>
      </dsp:txBody>
      <dsp:txXfrm>
        <a:off x="87504" y="159909"/>
        <a:ext cx="2158316" cy="1294989"/>
      </dsp:txXfrm>
    </dsp:sp>
    <dsp:sp modelId="{9D07C2BF-A2B0-4DEA-A288-353F9876F75C}">
      <dsp:nvSpPr>
        <dsp:cNvPr id="0" name=""/>
        <dsp:cNvSpPr/>
      </dsp:nvSpPr>
      <dsp:spPr>
        <a:xfrm>
          <a:off x="4898750" y="761684"/>
          <a:ext cx="389322" cy="91440"/>
        </a:xfrm>
        <a:custGeom>
          <a:avLst/>
          <a:gdLst/>
          <a:ahLst/>
          <a:cxnLst/>
          <a:rect l="0" t="0" r="0" b="0"/>
          <a:pathLst>
            <a:path>
              <a:moveTo>
                <a:pt x="0" y="45720"/>
              </a:moveTo>
              <a:lnTo>
                <a:pt x="38932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82913" y="804919"/>
        <a:ext cx="20996" cy="4968"/>
      </dsp:txXfrm>
    </dsp:sp>
    <dsp:sp modelId="{FA32125B-5640-4C19-814B-DF1A8B2B0B4B}">
      <dsp:nvSpPr>
        <dsp:cNvPr id="0" name=""/>
        <dsp:cNvSpPr/>
      </dsp:nvSpPr>
      <dsp:spPr>
        <a:xfrm>
          <a:off x="2742233" y="159909"/>
          <a:ext cx="2158316"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Allele Functionality Table</a:t>
          </a:r>
        </a:p>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CYP2C19*2 = no function)</a:t>
          </a:r>
        </a:p>
      </dsp:txBody>
      <dsp:txXfrm>
        <a:off x="2742233" y="159909"/>
        <a:ext cx="2158316" cy="1294989"/>
      </dsp:txXfrm>
    </dsp:sp>
    <dsp:sp modelId="{682E541B-EAC9-4D67-A5DE-890F89A57AC0}">
      <dsp:nvSpPr>
        <dsp:cNvPr id="0" name=""/>
        <dsp:cNvSpPr/>
      </dsp:nvSpPr>
      <dsp:spPr>
        <a:xfrm>
          <a:off x="1164126" y="1453099"/>
          <a:ext cx="5235503" cy="697868"/>
        </a:xfrm>
        <a:custGeom>
          <a:avLst/>
          <a:gdLst/>
          <a:ahLst/>
          <a:cxnLst/>
          <a:rect l="0" t="0" r="0" b="0"/>
          <a:pathLst>
            <a:path>
              <a:moveTo>
                <a:pt x="5235503" y="0"/>
              </a:moveTo>
              <a:lnTo>
                <a:pt x="5235503" y="366034"/>
              </a:lnTo>
              <a:lnTo>
                <a:pt x="0" y="366034"/>
              </a:lnTo>
              <a:lnTo>
                <a:pt x="0" y="69786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649730" y="1799549"/>
        <a:ext cx="264297" cy="4968"/>
      </dsp:txXfrm>
    </dsp:sp>
    <dsp:sp modelId="{F06B2E81-E042-4D6E-B08C-9737C8E50B20}">
      <dsp:nvSpPr>
        <dsp:cNvPr id="0" name=""/>
        <dsp:cNvSpPr/>
      </dsp:nvSpPr>
      <dsp:spPr>
        <a:xfrm>
          <a:off x="5320472" y="159909"/>
          <a:ext cx="2158316"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g.94775367AG+ g.94780653GA= CYP2C19*2/*3)</a:t>
          </a:r>
        </a:p>
      </dsp:txBody>
      <dsp:txXfrm>
        <a:off x="5320472" y="159909"/>
        <a:ext cx="2158316" cy="1294989"/>
      </dsp:txXfrm>
    </dsp:sp>
    <dsp:sp modelId="{0EEC99C8-C340-4A62-A812-C11B99E1C066}">
      <dsp:nvSpPr>
        <dsp:cNvPr id="0" name=""/>
        <dsp:cNvSpPr/>
      </dsp:nvSpPr>
      <dsp:spPr>
        <a:xfrm>
          <a:off x="2315439" y="2785142"/>
          <a:ext cx="465812" cy="91440"/>
        </a:xfrm>
        <a:custGeom>
          <a:avLst/>
          <a:gdLst/>
          <a:ahLst/>
          <a:cxnLst/>
          <a:rect l="0" t="0" r="0" b="0"/>
          <a:pathLst>
            <a:path>
              <a:moveTo>
                <a:pt x="0" y="45720"/>
              </a:moveTo>
              <a:lnTo>
                <a:pt x="4658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35935" y="2828378"/>
        <a:ext cx="24820" cy="4968"/>
      </dsp:txXfrm>
    </dsp:sp>
    <dsp:sp modelId="{36272456-C252-41A7-99E0-BDB69FE4E2E7}">
      <dsp:nvSpPr>
        <dsp:cNvPr id="0" name=""/>
        <dsp:cNvSpPr/>
      </dsp:nvSpPr>
      <dsp:spPr>
        <a:xfrm>
          <a:off x="11013" y="2183367"/>
          <a:ext cx="2306225"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err="1"/>
            <a:t>Diplotype</a:t>
          </a:r>
          <a:r>
            <a:rPr lang="en-US" sz="1400" b="1" kern="1200" dirty="0"/>
            <a:t> Phenotype Table</a:t>
          </a:r>
        </a:p>
        <a:p>
          <a:pPr marL="0" lvl="0" indent="0" algn="ctr" defTabSz="622300">
            <a:lnSpc>
              <a:spcPct val="90000"/>
            </a:lnSpc>
            <a:spcBef>
              <a:spcPct val="0"/>
            </a:spcBef>
            <a:spcAft>
              <a:spcPct val="35000"/>
            </a:spcAft>
            <a:buNone/>
          </a:pPr>
          <a:r>
            <a:rPr lang="en-US" sz="1400" kern="1200" dirty="0" err="1"/>
            <a:t>Diplotypes</a:t>
          </a:r>
          <a:r>
            <a:rPr lang="en-US" sz="1400" kern="1200" dirty="0"/>
            <a:t> to phenotypes</a:t>
          </a:r>
        </a:p>
        <a:p>
          <a:pPr marL="0" lvl="0" indent="0" algn="ctr" defTabSz="622300">
            <a:lnSpc>
              <a:spcPct val="90000"/>
            </a:lnSpc>
            <a:spcBef>
              <a:spcPct val="0"/>
            </a:spcBef>
            <a:spcAft>
              <a:spcPct val="35000"/>
            </a:spcAft>
            <a:buNone/>
          </a:pPr>
          <a:r>
            <a:rPr lang="en-US" sz="1400" kern="1200" dirty="0"/>
            <a:t>(e.g. CYP2C19*2/*3 = poor metabolizer) </a:t>
          </a:r>
        </a:p>
      </dsp:txBody>
      <dsp:txXfrm>
        <a:off x="11013" y="2183367"/>
        <a:ext cx="2306225" cy="1294989"/>
      </dsp:txXfrm>
    </dsp:sp>
    <dsp:sp modelId="{2DB335CD-A8E4-4F12-BE34-50CA0D4BCA3E}">
      <dsp:nvSpPr>
        <dsp:cNvPr id="0" name=""/>
        <dsp:cNvSpPr/>
      </dsp:nvSpPr>
      <dsp:spPr>
        <a:xfrm>
          <a:off x="5333456" y="2785142"/>
          <a:ext cx="465812" cy="91440"/>
        </a:xfrm>
        <a:custGeom>
          <a:avLst/>
          <a:gdLst/>
          <a:ahLst/>
          <a:cxnLst/>
          <a:rect l="0" t="0" r="0" b="0"/>
          <a:pathLst>
            <a:path>
              <a:moveTo>
                <a:pt x="0" y="45720"/>
              </a:moveTo>
              <a:lnTo>
                <a:pt x="4658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553952" y="2828378"/>
        <a:ext cx="24820" cy="4968"/>
      </dsp:txXfrm>
    </dsp:sp>
    <dsp:sp modelId="{67FA1D7F-A794-442F-B682-C8D03A41D2B5}">
      <dsp:nvSpPr>
        <dsp:cNvPr id="0" name=""/>
        <dsp:cNvSpPr/>
      </dsp:nvSpPr>
      <dsp:spPr>
        <a:xfrm>
          <a:off x="2813652" y="1951312"/>
          <a:ext cx="2521604" cy="17591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poor metabolizer = avoid clopidogrel, if possible, due to risk of therapeutic failure)</a:t>
          </a:r>
        </a:p>
      </dsp:txBody>
      <dsp:txXfrm>
        <a:off x="2813652" y="1951312"/>
        <a:ext cx="2521604" cy="1759101"/>
      </dsp:txXfrm>
    </dsp:sp>
    <dsp:sp modelId="{42887F2F-ACC9-4A69-97E2-DA44D2CDDF24}">
      <dsp:nvSpPr>
        <dsp:cNvPr id="0" name=""/>
        <dsp:cNvSpPr/>
      </dsp:nvSpPr>
      <dsp:spPr>
        <a:xfrm>
          <a:off x="5831669" y="2091404"/>
          <a:ext cx="2158316" cy="14789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poor metabolizer + Rx for clopidogrel = interruptive alert)</a:t>
          </a:r>
        </a:p>
      </dsp:txBody>
      <dsp:txXfrm>
        <a:off x="5831669" y="2091404"/>
        <a:ext cx="2158316" cy="1478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244021" y="761684"/>
          <a:ext cx="465812" cy="91440"/>
        </a:xfrm>
        <a:custGeom>
          <a:avLst/>
          <a:gdLst/>
          <a:ahLst/>
          <a:cxnLst/>
          <a:rect l="0" t="0" r="0" b="0"/>
          <a:pathLst>
            <a:path>
              <a:moveTo>
                <a:pt x="0" y="45720"/>
              </a:moveTo>
              <a:lnTo>
                <a:pt x="4658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64517" y="804919"/>
        <a:ext cx="24820" cy="4968"/>
      </dsp:txXfrm>
    </dsp:sp>
    <dsp:sp modelId="{E229F1D8-86DC-4F8C-8D5C-ADFB16F5A245}">
      <dsp:nvSpPr>
        <dsp:cNvPr id="0" name=""/>
        <dsp:cNvSpPr/>
      </dsp:nvSpPr>
      <dsp:spPr>
        <a:xfrm>
          <a:off x="87504" y="159909"/>
          <a:ext cx="2158316"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400" b="1" kern="1200" dirty="0"/>
            <a:t>Allele Definition Table</a:t>
          </a:r>
        </a:p>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g.94775367A&gt;G= CYP2C19*2)</a:t>
          </a:r>
        </a:p>
        <a:p>
          <a:pPr marL="0" lvl="0" indent="0" algn="ctr" defTabSz="622300">
            <a:lnSpc>
              <a:spcPct val="90000"/>
            </a:lnSpc>
            <a:spcBef>
              <a:spcPct val="0"/>
            </a:spcBef>
            <a:spcAft>
              <a:spcPct val="35000"/>
            </a:spcAft>
            <a:buNone/>
          </a:pPr>
          <a:endParaRPr lang="en-US" sz="1400" kern="1200" dirty="0"/>
        </a:p>
      </dsp:txBody>
      <dsp:txXfrm>
        <a:off x="87504" y="159909"/>
        <a:ext cx="2158316" cy="1294989"/>
      </dsp:txXfrm>
    </dsp:sp>
    <dsp:sp modelId="{9D07C2BF-A2B0-4DEA-A288-353F9876F75C}">
      <dsp:nvSpPr>
        <dsp:cNvPr id="0" name=""/>
        <dsp:cNvSpPr/>
      </dsp:nvSpPr>
      <dsp:spPr>
        <a:xfrm>
          <a:off x="4898750" y="761684"/>
          <a:ext cx="389322" cy="91440"/>
        </a:xfrm>
        <a:custGeom>
          <a:avLst/>
          <a:gdLst/>
          <a:ahLst/>
          <a:cxnLst/>
          <a:rect l="0" t="0" r="0" b="0"/>
          <a:pathLst>
            <a:path>
              <a:moveTo>
                <a:pt x="0" y="45720"/>
              </a:moveTo>
              <a:lnTo>
                <a:pt x="38932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82913" y="804919"/>
        <a:ext cx="20996" cy="4968"/>
      </dsp:txXfrm>
    </dsp:sp>
    <dsp:sp modelId="{FA32125B-5640-4C19-814B-DF1A8B2B0B4B}">
      <dsp:nvSpPr>
        <dsp:cNvPr id="0" name=""/>
        <dsp:cNvSpPr/>
      </dsp:nvSpPr>
      <dsp:spPr>
        <a:xfrm>
          <a:off x="2742233" y="159909"/>
          <a:ext cx="2158316"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Allele Functionality Table</a:t>
          </a:r>
        </a:p>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CYP2C19*2 = no function)</a:t>
          </a:r>
        </a:p>
      </dsp:txBody>
      <dsp:txXfrm>
        <a:off x="2742233" y="159909"/>
        <a:ext cx="2158316" cy="1294989"/>
      </dsp:txXfrm>
    </dsp:sp>
    <dsp:sp modelId="{682E541B-EAC9-4D67-A5DE-890F89A57AC0}">
      <dsp:nvSpPr>
        <dsp:cNvPr id="0" name=""/>
        <dsp:cNvSpPr/>
      </dsp:nvSpPr>
      <dsp:spPr>
        <a:xfrm>
          <a:off x="1164126" y="1453099"/>
          <a:ext cx="5235503" cy="697868"/>
        </a:xfrm>
        <a:custGeom>
          <a:avLst/>
          <a:gdLst/>
          <a:ahLst/>
          <a:cxnLst/>
          <a:rect l="0" t="0" r="0" b="0"/>
          <a:pathLst>
            <a:path>
              <a:moveTo>
                <a:pt x="5235503" y="0"/>
              </a:moveTo>
              <a:lnTo>
                <a:pt x="5235503" y="366034"/>
              </a:lnTo>
              <a:lnTo>
                <a:pt x="0" y="366034"/>
              </a:lnTo>
              <a:lnTo>
                <a:pt x="0" y="69786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649730" y="1799549"/>
        <a:ext cx="264297" cy="4968"/>
      </dsp:txXfrm>
    </dsp:sp>
    <dsp:sp modelId="{F06B2E81-E042-4D6E-B08C-9737C8E50B20}">
      <dsp:nvSpPr>
        <dsp:cNvPr id="0" name=""/>
        <dsp:cNvSpPr/>
      </dsp:nvSpPr>
      <dsp:spPr>
        <a:xfrm>
          <a:off x="5320472" y="159909"/>
          <a:ext cx="2158316"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g.94775367AG+ g.94780653GA= CYP2C19*2/*3)</a:t>
          </a:r>
        </a:p>
      </dsp:txBody>
      <dsp:txXfrm>
        <a:off x="5320472" y="159909"/>
        <a:ext cx="2158316" cy="1294989"/>
      </dsp:txXfrm>
    </dsp:sp>
    <dsp:sp modelId="{0EEC99C8-C340-4A62-A812-C11B99E1C066}">
      <dsp:nvSpPr>
        <dsp:cNvPr id="0" name=""/>
        <dsp:cNvSpPr/>
      </dsp:nvSpPr>
      <dsp:spPr>
        <a:xfrm>
          <a:off x="2315439" y="2785142"/>
          <a:ext cx="465812" cy="91440"/>
        </a:xfrm>
        <a:custGeom>
          <a:avLst/>
          <a:gdLst/>
          <a:ahLst/>
          <a:cxnLst/>
          <a:rect l="0" t="0" r="0" b="0"/>
          <a:pathLst>
            <a:path>
              <a:moveTo>
                <a:pt x="0" y="45720"/>
              </a:moveTo>
              <a:lnTo>
                <a:pt x="4658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35935" y="2828378"/>
        <a:ext cx="24820" cy="4968"/>
      </dsp:txXfrm>
    </dsp:sp>
    <dsp:sp modelId="{36272456-C252-41A7-99E0-BDB69FE4E2E7}">
      <dsp:nvSpPr>
        <dsp:cNvPr id="0" name=""/>
        <dsp:cNvSpPr/>
      </dsp:nvSpPr>
      <dsp:spPr>
        <a:xfrm>
          <a:off x="11013" y="2183367"/>
          <a:ext cx="2306225"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err="1"/>
            <a:t>Diplotype</a:t>
          </a:r>
          <a:r>
            <a:rPr lang="en-US" sz="1400" b="1" kern="1200" dirty="0"/>
            <a:t> Phenotype Table</a:t>
          </a:r>
        </a:p>
        <a:p>
          <a:pPr marL="0" lvl="0" indent="0" algn="ctr" defTabSz="622300">
            <a:lnSpc>
              <a:spcPct val="90000"/>
            </a:lnSpc>
            <a:spcBef>
              <a:spcPct val="0"/>
            </a:spcBef>
            <a:spcAft>
              <a:spcPct val="35000"/>
            </a:spcAft>
            <a:buNone/>
          </a:pPr>
          <a:r>
            <a:rPr lang="en-US" sz="1400" kern="1200" dirty="0" err="1"/>
            <a:t>Diplotypes</a:t>
          </a:r>
          <a:r>
            <a:rPr lang="en-US" sz="1400" kern="1200" dirty="0"/>
            <a:t> to phenotypes</a:t>
          </a:r>
        </a:p>
        <a:p>
          <a:pPr marL="0" lvl="0" indent="0" algn="ctr" defTabSz="622300">
            <a:lnSpc>
              <a:spcPct val="90000"/>
            </a:lnSpc>
            <a:spcBef>
              <a:spcPct val="0"/>
            </a:spcBef>
            <a:spcAft>
              <a:spcPct val="35000"/>
            </a:spcAft>
            <a:buNone/>
          </a:pPr>
          <a:r>
            <a:rPr lang="en-US" sz="1400" kern="1200" dirty="0"/>
            <a:t>(e.g. CYP2C19*2/*3 = poor metabolizer) </a:t>
          </a:r>
        </a:p>
      </dsp:txBody>
      <dsp:txXfrm>
        <a:off x="11013" y="2183367"/>
        <a:ext cx="2306225" cy="1294989"/>
      </dsp:txXfrm>
    </dsp:sp>
    <dsp:sp modelId="{2DB335CD-A8E4-4F12-BE34-50CA0D4BCA3E}">
      <dsp:nvSpPr>
        <dsp:cNvPr id="0" name=""/>
        <dsp:cNvSpPr/>
      </dsp:nvSpPr>
      <dsp:spPr>
        <a:xfrm>
          <a:off x="5333456" y="2785142"/>
          <a:ext cx="465812" cy="91440"/>
        </a:xfrm>
        <a:custGeom>
          <a:avLst/>
          <a:gdLst/>
          <a:ahLst/>
          <a:cxnLst/>
          <a:rect l="0" t="0" r="0" b="0"/>
          <a:pathLst>
            <a:path>
              <a:moveTo>
                <a:pt x="0" y="45720"/>
              </a:moveTo>
              <a:lnTo>
                <a:pt x="4658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553952" y="2828378"/>
        <a:ext cx="24820" cy="4968"/>
      </dsp:txXfrm>
    </dsp:sp>
    <dsp:sp modelId="{67FA1D7F-A794-442F-B682-C8D03A41D2B5}">
      <dsp:nvSpPr>
        <dsp:cNvPr id="0" name=""/>
        <dsp:cNvSpPr/>
      </dsp:nvSpPr>
      <dsp:spPr>
        <a:xfrm>
          <a:off x="2813652" y="1951312"/>
          <a:ext cx="2521604" cy="17591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poor metabolizer = avoid clopidogrel, if possible, due to risk of therapeutic failure)</a:t>
          </a:r>
        </a:p>
      </dsp:txBody>
      <dsp:txXfrm>
        <a:off x="2813652" y="1951312"/>
        <a:ext cx="2521604" cy="1759101"/>
      </dsp:txXfrm>
    </dsp:sp>
    <dsp:sp modelId="{42887F2F-ACC9-4A69-97E2-DA44D2CDDF24}">
      <dsp:nvSpPr>
        <dsp:cNvPr id="0" name=""/>
        <dsp:cNvSpPr/>
      </dsp:nvSpPr>
      <dsp:spPr>
        <a:xfrm>
          <a:off x="5831669" y="2091404"/>
          <a:ext cx="2158316" cy="14789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poor metabolizer + Rx for clopidogrel = interruptive alert)</a:t>
          </a:r>
        </a:p>
      </dsp:txBody>
      <dsp:txXfrm>
        <a:off x="5831669" y="2091404"/>
        <a:ext cx="2158316" cy="1478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244021" y="761684"/>
          <a:ext cx="465812" cy="91440"/>
        </a:xfrm>
        <a:custGeom>
          <a:avLst/>
          <a:gdLst/>
          <a:ahLst/>
          <a:cxnLst/>
          <a:rect l="0" t="0" r="0" b="0"/>
          <a:pathLst>
            <a:path>
              <a:moveTo>
                <a:pt x="0" y="45720"/>
              </a:moveTo>
              <a:lnTo>
                <a:pt x="4658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64517" y="804919"/>
        <a:ext cx="24820" cy="4968"/>
      </dsp:txXfrm>
    </dsp:sp>
    <dsp:sp modelId="{E229F1D8-86DC-4F8C-8D5C-ADFB16F5A245}">
      <dsp:nvSpPr>
        <dsp:cNvPr id="0" name=""/>
        <dsp:cNvSpPr/>
      </dsp:nvSpPr>
      <dsp:spPr>
        <a:xfrm>
          <a:off x="87504" y="159909"/>
          <a:ext cx="2158316"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400" b="1" kern="1200" dirty="0"/>
            <a:t>Allele Definition Table</a:t>
          </a:r>
        </a:p>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g.94775367A&gt;G= CYP2C19*2)</a:t>
          </a:r>
        </a:p>
        <a:p>
          <a:pPr marL="0" lvl="0" indent="0" algn="ctr" defTabSz="622300">
            <a:lnSpc>
              <a:spcPct val="90000"/>
            </a:lnSpc>
            <a:spcBef>
              <a:spcPct val="0"/>
            </a:spcBef>
            <a:spcAft>
              <a:spcPct val="35000"/>
            </a:spcAft>
            <a:buNone/>
          </a:pPr>
          <a:endParaRPr lang="en-US" sz="1400" kern="1200" dirty="0"/>
        </a:p>
      </dsp:txBody>
      <dsp:txXfrm>
        <a:off x="87504" y="159909"/>
        <a:ext cx="2158316" cy="1294989"/>
      </dsp:txXfrm>
    </dsp:sp>
    <dsp:sp modelId="{9D07C2BF-A2B0-4DEA-A288-353F9876F75C}">
      <dsp:nvSpPr>
        <dsp:cNvPr id="0" name=""/>
        <dsp:cNvSpPr/>
      </dsp:nvSpPr>
      <dsp:spPr>
        <a:xfrm>
          <a:off x="4898750" y="761684"/>
          <a:ext cx="389322" cy="91440"/>
        </a:xfrm>
        <a:custGeom>
          <a:avLst/>
          <a:gdLst/>
          <a:ahLst/>
          <a:cxnLst/>
          <a:rect l="0" t="0" r="0" b="0"/>
          <a:pathLst>
            <a:path>
              <a:moveTo>
                <a:pt x="0" y="45720"/>
              </a:moveTo>
              <a:lnTo>
                <a:pt x="38932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82913" y="804919"/>
        <a:ext cx="20996" cy="4968"/>
      </dsp:txXfrm>
    </dsp:sp>
    <dsp:sp modelId="{FA32125B-5640-4C19-814B-DF1A8B2B0B4B}">
      <dsp:nvSpPr>
        <dsp:cNvPr id="0" name=""/>
        <dsp:cNvSpPr/>
      </dsp:nvSpPr>
      <dsp:spPr>
        <a:xfrm>
          <a:off x="2742233" y="159909"/>
          <a:ext cx="2158316"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Allele Functionality Table</a:t>
          </a:r>
        </a:p>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CYP2C19*2 = no function)</a:t>
          </a:r>
        </a:p>
      </dsp:txBody>
      <dsp:txXfrm>
        <a:off x="2742233" y="159909"/>
        <a:ext cx="2158316" cy="1294989"/>
      </dsp:txXfrm>
    </dsp:sp>
    <dsp:sp modelId="{682E541B-EAC9-4D67-A5DE-890F89A57AC0}">
      <dsp:nvSpPr>
        <dsp:cNvPr id="0" name=""/>
        <dsp:cNvSpPr/>
      </dsp:nvSpPr>
      <dsp:spPr>
        <a:xfrm>
          <a:off x="1164126" y="1453099"/>
          <a:ext cx="5235503" cy="697868"/>
        </a:xfrm>
        <a:custGeom>
          <a:avLst/>
          <a:gdLst/>
          <a:ahLst/>
          <a:cxnLst/>
          <a:rect l="0" t="0" r="0" b="0"/>
          <a:pathLst>
            <a:path>
              <a:moveTo>
                <a:pt x="5235503" y="0"/>
              </a:moveTo>
              <a:lnTo>
                <a:pt x="5235503" y="366034"/>
              </a:lnTo>
              <a:lnTo>
                <a:pt x="0" y="366034"/>
              </a:lnTo>
              <a:lnTo>
                <a:pt x="0" y="69786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649730" y="1799549"/>
        <a:ext cx="264297" cy="4968"/>
      </dsp:txXfrm>
    </dsp:sp>
    <dsp:sp modelId="{F06B2E81-E042-4D6E-B08C-9737C8E50B20}">
      <dsp:nvSpPr>
        <dsp:cNvPr id="0" name=""/>
        <dsp:cNvSpPr/>
      </dsp:nvSpPr>
      <dsp:spPr>
        <a:xfrm>
          <a:off x="5320472" y="159909"/>
          <a:ext cx="2158316"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g.94775367AG+ g.94780653GA= CYP2C19*2/*3)</a:t>
          </a:r>
        </a:p>
      </dsp:txBody>
      <dsp:txXfrm>
        <a:off x="5320472" y="159909"/>
        <a:ext cx="2158316" cy="1294989"/>
      </dsp:txXfrm>
    </dsp:sp>
    <dsp:sp modelId="{0EEC99C8-C340-4A62-A812-C11B99E1C066}">
      <dsp:nvSpPr>
        <dsp:cNvPr id="0" name=""/>
        <dsp:cNvSpPr/>
      </dsp:nvSpPr>
      <dsp:spPr>
        <a:xfrm>
          <a:off x="2315439" y="2785142"/>
          <a:ext cx="465812" cy="91440"/>
        </a:xfrm>
        <a:custGeom>
          <a:avLst/>
          <a:gdLst/>
          <a:ahLst/>
          <a:cxnLst/>
          <a:rect l="0" t="0" r="0" b="0"/>
          <a:pathLst>
            <a:path>
              <a:moveTo>
                <a:pt x="0" y="45720"/>
              </a:moveTo>
              <a:lnTo>
                <a:pt x="4658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35935" y="2828378"/>
        <a:ext cx="24820" cy="4968"/>
      </dsp:txXfrm>
    </dsp:sp>
    <dsp:sp modelId="{36272456-C252-41A7-99E0-BDB69FE4E2E7}">
      <dsp:nvSpPr>
        <dsp:cNvPr id="0" name=""/>
        <dsp:cNvSpPr/>
      </dsp:nvSpPr>
      <dsp:spPr>
        <a:xfrm>
          <a:off x="11013" y="2183367"/>
          <a:ext cx="2306225"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err="1"/>
            <a:t>Diplotype</a:t>
          </a:r>
          <a:r>
            <a:rPr lang="en-US" sz="1400" b="1" kern="1200" dirty="0"/>
            <a:t> Phenotype Table</a:t>
          </a:r>
        </a:p>
        <a:p>
          <a:pPr marL="0" lvl="0" indent="0" algn="ctr" defTabSz="622300">
            <a:lnSpc>
              <a:spcPct val="90000"/>
            </a:lnSpc>
            <a:spcBef>
              <a:spcPct val="0"/>
            </a:spcBef>
            <a:spcAft>
              <a:spcPct val="35000"/>
            </a:spcAft>
            <a:buNone/>
          </a:pPr>
          <a:r>
            <a:rPr lang="en-US" sz="1400" kern="1200" dirty="0" err="1"/>
            <a:t>Diplotypes</a:t>
          </a:r>
          <a:r>
            <a:rPr lang="en-US" sz="1400" kern="1200" dirty="0"/>
            <a:t> to phenotypes</a:t>
          </a:r>
        </a:p>
        <a:p>
          <a:pPr marL="0" lvl="0" indent="0" algn="ctr" defTabSz="622300">
            <a:lnSpc>
              <a:spcPct val="90000"/>
            </a:lnSpc>
            <a:spcBef>
              <a:spcPct val="0"/>
            </a:spcBef>
            <a:spcAft>
              <a:spcPct val="35000"/>
            </a:spcAft>
            <a:buNone/>
          </a:pPr>
          <a:r>
            <a:rPr lang="en-US" sz="1400" kern="1200" dirty="0"/>
            <a:t>(e.g. CYP2C19*2/*3 = poor metabolizer) </a:t>
          </a:r>
        </a:p>
      </dsp:txBody>
      <dsp:txXfrm>
        <a:off x="11013" y="2183367"/>
        <a:ext cx="2306225" cy="1294989"/>
      </dsp:txXfrm>
    </dsp:sp>
    <dsp:sp modelId="{2DB335CD-A8E4-4F12-BE34-50CA0D4BCA3E}">
      <dsp:nvSpPr>
        <dsp:cNvPr id="0" name=""/>
        <dsp:cNvSpPr/>
      </dsp:nvSpPr>
      <dsp:spPr>
        <a:xfrm>
          <a:off x="5333456" y="2785142"/>
          <a:ext cx="465812" cy="91440"/>
        </a:xfrm>
        <a:custGeom>
          <a:avLst/>
          <a:gdLst/>
          <a:ahLst/>
          <a:cxnLst/>
          <a:rect l="0" t="0" r="0" b="0"/>
          <a:pathLst>
            <a:path>
              <a:moveTo>
                <a:pt x="0" y="45720"/>
              </a:moveTo>
              <a:lnTo>
                <a:pt x="4658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553952" y="2828378"/>
        <a:ext cx="24820" cy="4968"/>
      </dsp:txXfrm>
    </dsp:sp>
    <dsp:sp modelId="{67FA1D7F-A794-442F-B682-C8D03A41D2B5}">
      <dsp:nvSpPr>
        <dsp:cNvPr id="0" name=""/>
        <dsp:cNvSpPr/>
      </dsp:nvSpPr>
      <dsp:spPr>
        <a:xfrm>
          <a:off x="2813652" y="1951312"/>
          <a:ext cx="2521604" cy="17591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poor metabolizer = avoid clopidogrel, if possible, due to risk of therapeutic failure)</a:t>
          </a:r>
        </a:p>
      </dsp:txBody>
      <dsp:txXfrm>
        <a:off x="2813652" y="1951312"/>
        <a:ext cx="2521604" cy="1759101"/>
      </dsp:txXfrm>
    </dsp:sp>
    <dsp:sp modelId="{42887F2F-ACC9-4A69-97E2-DA44D2CDDF24}">
      <dsp:nvSpPr>
        <dsp:cNvPr id="0" name=""/>
        <dsp:cNvSpPr/>
      </dsp:nvSpPr>
      <dsp:spPr>
        <a:xfrm>
          <a:off x="5831669" y="2091404"/>
          <a:ext cx="2158316" cy="14789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poor metabolizer + Rx for clopidogrel = interruptive alert)</a:t>
          </a:r>
        </a:p>
      </dsp:txBody>
      <dsp:txXfrm>
        <a:off x="5831669" y="2091404"/>
        <a:ext cx="2158316" cy="14789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244021" y="761684"/>
          <a:ext cx="465812" cy="91440"/>
        </a:xfrm>
        <a:custGeom>
          <a:avLst/>
          <a:gdLst/>
          <a:ahLst/>
          <a:cxnLst/>
          <a:rect l="0" t="0" r="0" b="0"/>
          <a:pathLst>
            <a:path>
              <a:moveTo>
                <a:pt x="0" y="45720"/>
              </a:moveTo>
              <a:lnTo>
                <a:pt x="4658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64517" y="804919"/>
        <a:ext cx="24820" cy="4968"/>
      </dsp:txXfrm>
    </dsp:sp>
    <dsp:sp modelId="{E229F1D8-86DC-4F8C-8D5C-ADFB16F5A245}">
      <dsp:nvSpPr>
        <dsp:cNvPr id="0" name=""/>
        <dsp:cNvSpPr/>
      </dsp:nvSpPr>
      <dsp:spPr>
        <a:xfrm>
          <a:off x="87504" y="159909"/>
          <a:ext cx="2158316"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400" b="1" kern="1200" dirty="0"/>
            <a:t>Allele Definition Table</a:t>
          </a:r>
        </a:p>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g.94775367A&gt;G= CYP2C19*2)</a:t>
          </a:r>
        </a:p>
        <a:p>
          <a:pPr marL="0" lvl="0" indent="0" algn="ctr" defTabSz="622300">
            <a:lnSpc>
              <a:spcPct val="90000"/>
            </a:lnSpc>
            <a:spcBef>
              <a:spcPct val="0"/>
            </a:spcBef>
            <a:spcAft>
              <a:spcPct val="35000"/>
            </a:spcAft>
            <a:buNone/>
          </a:pPr>
          <a:endParaRPr lang="en-US" sz="1400" kern="1200" dirty="0"/>
        </a:p>
      </dsp:txBody>
      <dsp:txXfrm>
        <a:off x="87504" y="159909"/>
        <a:ext cx="2158316" cy="1294989"/>
      </dsp:txXfrm>
    </dsp:sp>
    <dsp:sp modelId="{9D07C2BF-A2B0-4DEA-A288-353F9876F75C}">
      <dsp:nvSpPr>
        <dsp:cNvPr id="0" name=""/>
        <dsp:cNvSpPr/>
      </dsp:nvSpPr>
      <dsp:spPr>
        <a:xfrm>
          <a:off x="4898750" y="761684"/>
          <a:ext cx="389322" cy="91440"/>
        </a:xfrm>
        <a:custGeom>
          <a:avLst/>
          <a:gdLst/>
          <a:ahLst/>
          <a:cxnLst/>
          <a:rect l="0" t="0" r="0" b="0"/>
          <a:pathLst>
            <a:path>
              <a:moveTo>
                <a:pt x="0" y="45720"/>
              </a:moveTo>
              <a:lnTo>
                <a:pt x="38932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82913" y="804919"/>
        <a:ext cx="20996" cy="4968"/>
      </dsp:txXfrm>
    </dsp:sp>
    <dsp:sp modelId="{FA32125B-5640-4C19-814B-DF1A8B2B0B4B}">
      <dsp:nvSpPr>
        <dsp:cNvPr id="0" name=""/>
        <dsp:cNvSpPr/>
      </dsp:nvSpPr>
      <dsp:spPr>
        <a:xfrm>
          <a:off x="2742233" y="159909"/>
          <a:ext cx="2158316"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Allele Functionality Table</a:t>
          </a:r>
        </a:p>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CYP2C19*2 = no function)</a:t>
          </a:r>
        </a:p>
      </dsp:txBody>
      <dsp:txXfrm>
        <a:off x="2742233" y="159909"/>
        <a:ext cx="2158316" cy="1294989"/>
      </dsp:txXfrm>
    </dsp:sp>
    <dsp:sp modelId="{682E541B-EAC9-4D67-A5DE-890F89A57AC0}">
      <dsp:nvSpPr>
        <dsp:cNvPr id="0" name=""/>
        <dsp:cNvSpPr/>
      </dsp:nvSpPr>
      <dsp:spPr>
        <a:xfrm>
          <a:off x="1164126" y="1453099"/>
          <a:ext cx="5235503" cy="697868"/>
        </a:xfrm>
        <a:custGeom>
          <a:avLst/>
          <a:gdLst/>
          <a:ahLst/>
          <a:cxnLst/>
          <a:rect l="0" t="0" r="0" b="0"/>
          <a:pathLst>
            <a:path>
              <a:moveTo>
                <a:pt x="5235503" y="0"/>
              </a:moveTo>
              <a:lnTo>
                <a:pt x="5235503" y="366034"/>
              </a:lnTo>
              <a:lnTo>
                <a:pt x="0" y="366034"/>
              </a:lnTo>
              <a:lnTo>
                <a:pt x="0" y="69786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649730" y="1799549"/>
        <a:ext cx="264297" cy="4968"/>
      </dsp:txXfrm>
    </dsp:sp>
    <dsp:sp modelId="{F06B2E81-E042-4D6E-B08C-9737C8E50B20}">
      <dsp:nvSpPr>
        <dsp:cNvPr id="0" name=""/>
        <dsp:cNvSpPr/>
      </dsp:nvSpPr>
      <dsp:spPr>
        <a:xfrm>
          <a:off x="5320472" y="159909"/>
          <a:ext cx="2158316"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g.94775367AG+ g.94780653GA= CYP2C19*2/*3)</a:t>
          </a:r>
        </a:p>
      </dsp:txBody>
      <dsp:txXfrm>
        <a:off x="5320472" y="159909"/>
        <a:ext cx="2158316" cy="1294989"/>
      </dsp:txXfrm>
    </dsp:sp>
    <dsp:sp modelId="{0EEC99C8-C340-4A62-A812-C11B99E1C066}">
      <dsp:nvSpPr>
        <dsp:cNvPr id="0" name=""/>
        <dsp:cNvSpPr/>
      </dsp:nvSpPr>
      <dsp:spPr>
        <a:xfrm>
          <a:off x="2315439" y="2785142"/>
          <a:ext cx="465812" cy="91440"/>
        </a:xfrm>
        <a:custGeom>
          <a:avLst/>
          <a:gdLst/>
          <a:ahLst/>
          <a:cxnLst/>
          <a:rect l="0" t="0" r="0" b="0"/>
          <a:pathLst>
            <a:path>
              <a:moveTo>
                <a:pt x="0" y="45720"/>
              </a:moveTo>
              <a:lnTo>
                <a:pt x="4658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35935" y="2828378"/>
        <a:ext cx="24820" cy="4968"/>
      </dsp:txXfrm>
    </dsp:sp>
    <dsp:sp modelId="{36272456-C252-41A7-99E0-BDB69FE4E2E7}">
      <dsp:nvSpPr>
        <dsp:cNvPr id="0" name=""/>
        <dsp:cNvSpPr/>
      </dsp:nvSpPr>
      <dsp:spPr>
        <a:xfrm>
          <a:off x="11013" y="2183367"/>
          <a:ext cx="2306225" cy="129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err="1"/>
            <a:t>Diplotype</a:t>
          </a:r>
          <a:r>
            <a:rPr lang="en-US" sz="1400" b="1" kern="1200" dirty="0"/>
            <a:t> Phenotype Table</a:t>
          </a:r>
        </a:p>
        <a:p>
          <a:pPr marL="0" lvl="0" indent="0" algn="ctr" defTabSz="622300">
            <a:lnSpc>
              <a:spcPct val="90000"/>
            </a:lnSpc>
            <a:spcBef>
              <a:spcPct val="0"/>
            </a:spcBef>
            <a:spcAft>
              <a:spcPct val="35000"/>
            </a:spcAft>
            <a:buNone/>
          </a:pPr>
          <a:r>
            <a:rPr lang="en-US" sz="1400" kern="1200" dirty="0" err="1"/>
            <a:t>Diplotypes</a:t>
          </a:r>
          <a:r>
            <a:rPr lang="en-US" sz="1400" kern="1200" dirty="0"/>
            <a:t> to phenotypes</a:t>
          </a:r>
        </a:p>
        <a:p>
          <a:pPr marL="0" lvl="0" indent="0" algn="ctr" defTabSz="622300">
            <a:lnSpc>
              <a:spcPct val="90000"/>
            </a:lnSpc>
            <a:spcBef>
              <a:spcPct val="0"/>
            </a:spcBef>
            <a:spcAft>
              <a:spcPct val="35000"/>
            </a:spcAft>
            <a:buNone/>
          </a:pPr>
          <a:r>
            <a:rPr lang="en-US" sz="1400" kern="1200" dirty="0"/>
            <a:t>(e.g. CYP2C19*2/*3 = poor metabolizer) </a:t>
          </a:r>
        </a:p>
      </dsp:txBody>
      <dsp:txXfrm>
        <a:off x="11013" y="2183367"/>
        <a:ext cx="2306225" cy="1294989"/>
      </dsp:txXfrm>
    </dsp:sp>
    <dsp:sp modelId="{2DB335CD-A8E4-4F12-BE34-50CA0D4BCA3E}">
      <dsp:nvSpPr>
        <dsp:cNvPr id="0" name=""/>
        <dsp:cNvSpPr/>
      </dsp:nvSpPr>
      <dsp:spPr>
        <a:xfrm>
          <a:off x="5333456" y="2785142"/>
          <a:ext cx="465812" cy="91440"/>
        </a:xfrm>
        <a:custGeom>
          <a:avLst/>
          <a:gdLst/>
          <a:ahLst/>
          <a:cxnLst/>
          <a:rect l="0" t="0" r="0" b="0"/>
          <a:pathLst>
            <a:path>
              <a:moveTo>
                <a:pt x="0" y="45720"/>
              </a:moveTo>
              <a:lnTo>
                <a:pt x="4658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553952" y="2828378"/>
        <a:ext cx="24820" cy="4968"/>
      </dsp:txXfrm>
    </dsp:sp>
    <dsp:sp modelId="{67FA1D7F-A794-442F-B682-C8D03A41D2B5}">
      <dsp:nvSpPr>
        <dsp:cNvPr id="0" name=""/>
        <dsp:cNvSpPr/>
      </dsp:nvSpPr>
      <dsp:spPr>
        <a:xfrm>
          <a:off x="2813652" y="1951312"/>
          <a:ext cx="2521604" cy="17591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poor metabolizer = avoid clopidogrel, if possible, due to risk of therapeutic failure)</a:t>
          </a:r>
        </a:p>
      </dsp:txBody>
      <dsp:txXfrm>
        <a:off x="2813652" y="1951312"/>
        <a:ext cx="2521604" cy="1759101"/>
      </dsp:txXfrm>
    </dsp:sp>
    <dsp:sp modelId="{42887F2F-ACC9-4A69-97E2-DA44D2CDDF24}">
      <dsp:nvSpPr>
        <dsp:cNvPr id="0" name=""/>
        <dsp:cNvSpPr/>
      </dsp:nvSpPr>
      <dsp:spPr>
        <a:xfrm>
          <a:off x="5831669" y="2091404"/>
          <a:ext cx="2158316" cy="14789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poor metabolizer + Rx for clopidogrel = interruptive alert)</a:t>
          </a:r>
        </a:p>
      </dsp:txBody>
      <dsp:txXfrm>
        <a:off x="5831669" y="2091404"/>
        <a:ext cx="2158316" cy="1478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95825-E31D-458F-A7F6-5E94FF30A5D9}">
      <dsp:nvSpPr>
        <dsp:cNvPr id="0" name=""/>
        <dsp:cNvSpPr/>
      </dsp:nvSpPr>
      <dsp:spPr>
        <a:xfrm>
          <a:off x="-73486" y="7488"/>
          <a:ext cx="10210800" cy="1345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C434FF-9F45-4C70-986F-7A5D4E5E41B3}">
      <dsp:nvSpPr>
        <dsp:cNvPr id="0" name=""/>
        <dsp:cNvSpPr/>
      </dsp:nvSpPr>
      <dsp:spPr>
        <a:xfrm>
          <a:off x="333542" y="310237"/>
          <a:ext cx="740052" cy="740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60850-70FF-4A94-B9C2-27F7E17A10C7}">
      <dsp:nvSpPr>
        <dsp:cNvPr id="0" name=""/>
        <dsp:cNvSpPr/>
      </dsp:nvSpPr>
      <dsp:spPr>
        <a:xfrm>
          <a:off x="1480622" y="7488"/>
          <a:ext cx="4594860" cy="1345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04" tIns="142404" rIns="142404" bIns="142404" numCol="1" spcCol="1270" anchor="ctr" anchorCtr="0">
          <a:noAutofit/>
        </a:bodyPr>
        <a:lstStyle/>
        <a:p>
          <a:pPr marL="0" lvl="0" indent="0" algn="l" defTabSz="844550">
            <a:lnSpc>
              <a:spcPct val="100000"/>
            </a:lnSpc>
            <a:spcBef>
              <a:spcPct val="0"/>
            </a:spcBef>
            <a:spcAft>
              <a:spcPct val="35000"/>
            </a:spcAft>
            <a:buNone/>
          </a:pPr>
          <a:r>
            <a:rPr lang="en-US" sz="1900" kern="1200" dirty="0"/>
            <a:t>CPIC guidelines help clinicians understand HOW available genetic test results should be used to optimize drug therapy.</a:t>
          </a:r>
        </a:p>
      </dsp:txBody>
      <dsp:txXfrm>
        <a:off x="1480622" y="7488"/>
        <a:ext cx="4594860" cy="1345549"/>
      </dsp:txXfrm>
    </dsp:sp>
    <dsp:sp modelId="{3D7256EC-D042-48FC-AAF3-DC6B395A52BD}">
      <dsp:nvSpPr>
        <dsp:cNvPr id="0" name=""/>
        <dsp:cNvSpPr/>
      </dsp:nvSpPr>
      <dsp:spPr>
        <a:xfrm>
          <a:off x="5925469" y="7488"/>
          <a:ext cx="4358816" cy="1345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04" tIns="142404" rIns="142404" bIns="142404" numCol="1" spcCol="1270" anchor="ctr" anchorCtr="0">
          <a:noAutofit/>
        </a:bodyPr>
        <a:lstStyle/>
        <a:p>
          <a:pPr marL="0" lvl="0" indent="0" algn="l" defTabSz="844550">
            <a:lnSpc>
              <a:spcPct val="100000"/>
            </a:lnSpc>
            <a:spcBef>
              <a:spcPct val="0"/>
            </a:spcBef>
            <a:spcAft>
              <a:spcPct val="35000"/>
            </a:spcAft>
            <a:buNone/>
          </a:pPr>
          <a:r>
            <a:rPr lang="en-US" sz="1900" u="sng" kern="1200" dirty="0"/>
            <a:t>Not WHETHER tests should be ordered.</a:t>
          </a:r>
          <a:endParaRPr lang="en-US" sz="1900" kern="1200" dirty="0"/>
        </a:p>
      </dsp:txBody>
      <dsp:txXfrm>
        <a:off x="5925469" y="7488"/>
        <a:ext cx="4358816" cy="1345549"/>
      </dsp:txXfrm>
    </dsp:sp>
    <dsp:sp modelId="{D41BCCEA-4A47-40B1-888E-774879E76B7F}">
      <dsp:nvSpPr>
        <dsp:cNvPr id="0" name=""/>
        <dsp:cNvSpPr/>
      </dsp:nvSpPr>
      <dsp:spPr>
        <a:xfrm>
          <a:off x="-73486" y="1689425"/>
          <a:ext cx="10210800" cy="1345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0BC83F-8794-4EE5-83FF-9DF127BC839C}">
      <dsp:nvSpPr>
        <dsp:cNvPr id="0" name=""/>
        <dsp:cNvSpPr/>
      </dsp:nvSpPr>
      <dsp:spPr>
        <a:xfrm>
          <a:off x="333542" y="1992173"/>
          <a:ext cx="740052" cy="740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CD900-376A-42CA-AB0C-09122E18FA47}">
      <dsp:nvSpPr>
        <dsp:cNvPr id="0" name=""/>
        <dsp:cNvSpPr/>
      </dsp:nvSpPr>
      <dsp:spPr>
        <a:xfrm>
          <a:off x="1480622" y="1689425"/>
          <a:ext cx="4594860" cy="1345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04" tIns="142404" rIns="142404" bIns="142404" numCol="1" spcCol="1270" anchor="ctr" anchorCtr="0">
          <a:noAutofit/>
        </a:bodyPr>
        <a:lstStyle/>
        <a:p>
          <a:pPr marL="0" lvl="0" indent="0" algn="l" defTabSz="844550">
            <a:lnSpc>
              <a:spcPct val="100000"/>
            </a:lnSpc>
            <a:spcBef>
              <a:spcPct val="0"/>
            </a:spcBef>
            <a:spcAft>
              <a:spcPct val="35000"/>
            </a:spcAft>
            <a:buNone/>
          </a:pPr>
          <a:r>
            <a:rPr lang="en-US" sz="1900" kern="1200" dirty="0"/>
            <a:t>&gt;25 guidelines produced in a standard format </a:t>
          </a:r>
        </a:p>
      </dsp:txBody>
      <dsp:txXfrm>
        <a:off x="1480622" y="1689425"/>
        <a:ext cx="4594860" cy="1345549"/>
      </dsp:txXfrm>
    </dsp:sp>
    <dsp:sp modelId="{81E915CF-9C8C-4A9F-AB15-BDC3F415A2D9}">
      <dsp:nvSpPr>
        <dsp:cNvPr id="0" name=""/>
        <dsp:cNvSpPr/>
      </dsp:nvSpPr>
      <dsp:spPr>
        <a:xfrm>
          <a:off x="6075482" y="1689425"/>
          <a:ext cx="4058790" cy="1345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04" tIns="142404" rIns="142404" bIns="142404" numCol="1" spcCol="1270" anchor="ctr" anchorCtr="0">
          <a:noAutofit/>
        </a:bodyPr>
        <a:lstStyle/>
        <a:p>
          <a:pPr marL="0" lvl="0" indent="0" algn="l" defTabSz="844550">
            <a:lnSpc>
              <a:spcPct val="100000"/>
            </a:lnSpc>
            <a:spcBef>
              <a:spcPct val="0"/>
            </a:spcBef>
            <a:spcAft>
              <a:spcPct val="35000"/>
            </a:spcAft>
            <a:buNone/>
          </a:pPr>
          <a:r>
            <a:rPr lang="en-US" sz="1900" kern="1200" dirty="0"/>
            <a:t>Published in </a:t>
          </a:r>
          <a:r>
            <a:rPr lang="en-US" sz="1900" i="1" kern="1200" dirty="0"/>
            <a:t>Clinical Pharmacology and Therapeutics</a:t>
          </a:r>
          <a:endParaRPr lang="en-US" sz="1900" kern="1200" dirty="0"/>
        </a:p>
        <a:p>
          <a:pPr marL="0" lvl="0" indent="0" algn="l" defTabSz="844550">
            <a:lnSpc>
              <a:spcPct val="100000"/>
            </a:lnSpc>
            <a:spcBef>
              <a:spcPct val="0"/>
            </a:spcBef>
            <a:spcAft>
              <a:spcPct val="35000"/>
            </a:spcAft>
            <a:buNone/>
          </a:pPr>
          <a:r>
            <a:rPr lang="en-US" sz="1900" kern="1200" dirty="0"/>
            <a:t>Freely available on cpicpgx.org and </a:t>
          </a:r>
          <a:r>
            <a:rPr lang="en-US" sz="1900" kern="1200" dirty="0" err="1"/>
            <a:t>PharmGKB</a:t>
          </a:r>
          <a:endParaRPr lang="en-US" sz="1900" kern="1200" dirty="0"/>
        </a:p>
      </dsp:txBody>
      <dsp:txXfrm>
        <a:off x="6075482" y="1689425"/>
        <a:ext cx="4058790" cy="1345549"/>
      </dsp:txXfrm>
    </dsp:sp>
    <dsp:sp modelId="{915A3286-36EE-48FD-BEC6-9A90785BE8D9}">
      <dsp:nvSpPr>
        <dsp:cNvPr id="0" name=""/>
        <dsp:cNvSpPr/>
      </dsp:nvSpPr>
      <dsp:spPr>
        <a:xfrm>
          <a:off x="-73486" y="3371361"/>
          <a:ext cx="10210800" cy="1345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E659A-8BE9-48D4-86A1-97C0F1B82DE8}">
      <dsp:nvSpPr>
        <dsp:cNvPr id="0" name=""/>
        <dsp:cNvSpPr/>
      </dsp:nvSpPr>
      <dsp:spPr>
        <a:xfrm>
          <a:off x="333542" y="3674110"/>
          <a:ext cx="740052" cy="740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684AB-FF7F-49D5-BA32-C41007AD8284}">
      <dsp:nvSpPr>
        <dsp:cNvPr id="0" name=""/>
        <dsp:cNvSpPr/>
      </dsp:nvSpPr>
      <dsp:spPr>
        <a:xfrm>
          <a:off x="1480622" y="3371361"/>
          <a:ext cx="8653650" cy="1345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04" tIns="142404" rIns="142404" bIns="142404" numCol="1" spcCol="1270" anchor="ctr" anchorCtr="0">
          <a:noAutofit/>
        </a:bodyPr>
        <a:lstStyle/>
        <a:p>
          <a:pPr marL="0" lvl="0" indent="0" algn="l" defTabSz="844550">
            <a:lnSpc>
              <a:spcPct val="100000"/>
            </a:lnSpc>
            <a:spcBef>
              <a:spcPct val="0"/>
            </a:spcBef>
            <a:spcAft>
              <a:spcPct val="35000"/>
            </a:spcAft>
            <a:buNone/>
          </a:pPr>
          <a:r>
            <a:rPr lang="en-US" sz="1900" kern="1200"/>
            <a:t>CPIC resources available to support the adoption of pharmacogenetics into the EHR with CDS </a:t>
          </a:r>
        </a:p>
      </dsp:txBody>
      <dsp:txXfrm>
        <a:off x="1480622" y="3371361"/>
        <a:ext cx="8653650" cy="134554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A5A0C4-C924-43F9-8466-5A1F89D61F50}" type="datetimeFigureOut">
              <a:rPr lang="en-US" smtClean="0"/>
              <a:t>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B33E9C-9DC4-4BC4-B241-9736A9265F50}" type="slidenum">
              <a:rPr lang="en-US" smtClean="0"/>
              <a:t>‹#›</a:t>
            </a:fld>
            <a:endParaRPr lang="en-US"/>
          </a:p>
        </p:txBody>
      </p:sp>
    </p:spTree>
    <p:extLst>
      <p:ext uri="{BB962C8B-B14F-4D97-AF65-F5344CB8AC3E}">
        <p14:creationId xmlns:p14="http://schemas.microsoft.com/office/powerpoint/2010/main" val="186735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C2185-26EA-4CC7-8357-54DD79017EF2}" type="datetimeFigureOut">
              <a:rPr lang="en-US" smtClean="0"/>
              <a:t>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4E1D6-FE58-4C65-9EC4-2A9A154F96CC}" type="slidenum">
              <a:rPr lang="en-US" smtClean="0"/>
              <a:t>‹#›</a:t>
            </a:fld>
            <a:endParaRPr lang="en-US"/>
          </a:p>
        </p:txBody>
      </p:sp>
    </p:spTree>
    <p:extLst>
      <p:ext uri="{BB962C8B-B14F-4D97-AF65-F5344CB8AC3E}">
        <p14:creationId xmlns:p14="http://schemas.microsoft.com/office/powerpoint/2010/main" val="3435198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5</a:t>
            </a:fld>
            <a:endParaRPr lang="en-US"/>
          </a:p>
        </p:txBody>
      </p:sp>
    </p:spTree>
    <p:extLst>
      <p:ext uri="{BB962C8B-B14F-4D97-AF65-F5344CB8AC3E}">
        <p14:creationId xmlns:p14="http://schemas.microsoft.com/office/powerpoint/2010/main" val="397140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8</a:t>
            </a:fld>
            <a:endParaRPr lang="en-US"/>
          </a:p>
        </p:txBody>
      </p:sp>
    </p:spTree>
    <p:extLst>
      <p:ext uri="{BB962C8B-B14F-4D97-AF65-F5344CB8AC3E}">
        <p14:creationId xmlns:p14="http://schemas.microsoft.com/office/powerpoint/2010/main" val="22355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 in 2013</a:t>
            </a:r>
          </a:p>
          <a:p>
            <a:r>
              <a:rPr lang="en-US" dirty="0"/>
              <a:t>42 institutions </a:t>
            </a:r>
          </a:p>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9</a:t>
            </a:fld>
            <a:endParaRPr lang="en-US" dirty="0"/>
          </a:p>
        </p:txBody>
      </p:sp>
    </p:spTree>
    <p:extLst>
      <p:ext uri="{BB962C8B-B14F-4D97-AF65-F5344CB8AC3E}">
        <p14:creationId xmlns:p14="http://schemas.microsoft.com/office/powerpoint/2010/main" val="409591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11</a:t>
            </a:fld>
            <a:endParaRPr lang="en-US"/>
          </a:p>
        </p:txBody>
      </p:sp>
    </p:spTree>
    <p:extLst>
      <p:ext uri="{BB962C8B-B14F-4D97-AF65-F5344CB8AC3E}">
        <p14:creationId xmlns:p14="http://schemas.microsoft.com/office/powerpoint/2010/main" val="264588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15</a:t>
            </a:fld>
            <a:endParaRPr lang="en-US"/>
          </a:p>
        </p:txBody>
      </p:sp>
    </p:spTree>
    <p:extLst>
      <p:ext uri="{BB962C8B-B14F-4D97-AF65-F5344CB8AC3E}">
        <p14:creationId xmlns:p14="http://schemas.microsoft.com/office/powerpoint/2010/main" val="323372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19</a:t>
            </a:fld>
            <a:endParaRPr lang="en-US"/>
          </a:p>
        </p:txBody>
      </p:sp>
    </p:spTree>
    <p:extLst>
      <p:ext uri="{BB962C8B-B14F-4D97-AF65-F5344CB8AC3E}">
        <p14:creationId xmlns:p14="http://schemas.microsoft.com/office/powerpoint/2010/main" val="262148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26</a:t>
            </a:fld>
            <a:endParaRPr lang="en-US"/>
          </a:p>
        </p:txBody>
      </p:sp>
    </p:spTree>
    <p:extLst>
      <p:ext uri="{BB962C8B-B14F-4D97-AF65-F5344CB8AC3E}">
        <p14:creationId xmlns:p14="http://schemas.microsoft.com/office/powerpoint/2010/main" val="156920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32</a:t>
            </a:fld>
            <a:endParaRPr lang="en-US"/>
          </a:p>
        </p:txBody>
      </p:sp>
    </p:spTree>
    <p:extLst>
      <p:ext uri="{BB962C8B-B14F-4D97-AF65-F5344CB8AC3E}">
        <p14:creationId xmlns:p14="http://schemas.microsoft.com/office/powerpoint/2010/main" val="91147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57</a:t>
            </a:fld>
            <a:endParaRPr lang="en-US"/>
          </a:p>
        </p:txBody>
      </p:sp>
    </p:spTree>
    <p:extLst>
      <p:ext uri="{BB962C8B-B14F-4D97-AF65-F5344CB8AC3E}">
        <p14:creationId xmlns:p14="http://schemas.microsoft.com/office/powerpoint/2010/main" val="395096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64525A-9684-4809-BCE7-3EEBB1E84B9E}"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300761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4525A-9684-4809-BCE7-3EEBB1E84B9E}"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17754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4525A-9684-4809-BCE7-3EEBB1E84B9E}"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4824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FE4643-1568-47AF-98CD-7D6A0E26ACE8}" type="datetimeFigureOut">
              <a:rPr lang="en-US">
                <a:solidFill>
                  <a:prstClr val="black">
                    <a:tint val="75000"/>
                  </a:prstClr>
                </a:solidFill>
              </a:rPr>
              <a:pPr>
                <a:defRPr/>
              </a:pPr>
              <a:t>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32A3FA-7F3C-4CD2-8D23-D66F12871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923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C2F6B7-EE99-483B-B7F9-ED12E69545AC}" type="datetimeFigureOut">
              <a:rPr lang="en-US">
                <a:solidFill>
                  <a:prstClr val="black">
                    <a:tint val="75000"/>
                  </a:prstClr>
                </a:solidFill>
              </a:rPr>
              <a:pPr>
                <a:defRPr/>
              </a:pPr>
              <a:t>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74FF81-6C9A-4A87-87D6-81A1910A3D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4442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0F7BD0F-C402-4C2B-B074-3CC68D69BF31}" type="datetimeFigureOut">
              <a:rPr lang="en-US">
                <a:solidFill>
                  <a:prstClr val="black">
                    <a:tint val="75000"/>
                  </a:prstClr>
                </a:solidFill>
              </a:rPr>
              <a:pPr>
                <a:defRPr/>
              </a:pPr>
              <a:t>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EBDE3A-FFBA-4B18-9D57-511521A114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8196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997EAF-1EE4-4CB7-B618-45875DD08BD6}" type="datetimeFigureOut">
              <a:rPr lang="en-US">
                <a:solidFill>
                  <a:prstClr val="black">
                    <a:tint val="75000"/>
                  </a:prstClr>
                </a:solidFill>
              </a:rPr>
              <a:pPr>
                <a:defRPr/>
              </a:pPr>
              <a:t>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AF8284F-73A3-4ADD-BF19-CD8DADD672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089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656C572-B779-413E-B464-5A08DC9567CC}" type="datetimeFigureOut">
              <a:rPr lang="en-US">
                <a:solidFill>
                  <a:prstClr val="black">
                    <a:tint val="75000"/>
                  </a:prstClr>
                </a:solidFill>
              </a:rPr>
              <a:pPr>
                <a:defRPr/>
              </a:pPr>
              <a:t>2/5/2025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3098E32-02DF-4316-862C-C5B913EDF1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197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8891F5F-2EA3-403C-B91B-0CB7860843B8}" type="datetimeFigureOut">
              <a:rPr lang="en-US">
                <a:solidFill>
                  <a:prstClr val="black">
                    <a:tint val="75000"/>
                  </a:prstClr>
                </a:solidFill>
              </a:rPr>
              <a:pPr>
                <a:defRPr/>
              </a:pPr>
              <a:t>2/5/2025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0E6A701-4003-4811-B6A4-EB8AF55DD8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0578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DD0E4-F1AE-4B44-86F5-56DC8AD0452E}" type="datetimeFigureOut">
              <a:rPr lang="en-US">
                <a:solidFill>
                  <a:prstClr val="black">
                    <a:tint val="75000"/>
                  </a:prstClr>
                </a:solidFill>
              </a:rPr>
              <a:pPr>
                <a:defRPr/>
              </a:pPr>
              <a:t>2/5/2025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563701F-9BEE-4DD0-9013-F10F8CF5FE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65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6F23E8-8C94-426E-884A-27BDE5352E0A}" type="datetimeFigureOut">
              <a:rPr lang="en-US">
                <a:solidFill>
                  <a:prstClr val="black">
                    <a:tint val="75000"/>
                  </a:prstClr>
                </a:solidFill>
              </a:rPr>
              <a:pPr>
                <a:defRPr/>
              </a:pPr>
              <a:t>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6597C7-DE5B-483B-8C4C-309078218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456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4525A-9684-4809-BCE7-3EEBB1E84B9E}"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447207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6BDFE4-692B-4FA7-8CF9-EEEC3F28A537}" type="datetimeFigureOut">
              <a:rPr lang="en-US">
                <a:solidFill>
                  <a:prstClr val="black">
                    <a:tint val="75000"/>
                  </a:prstClr>
                </a:solidFill>
              </a:rPr>
              <a:pPr>
                <a:defRPr/>
              </a:pPr>
              <a:t>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AF350E-A893-4925-9BDA-0C0F8F8D8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053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950C11-DD39-4D23-999F-FF346C2F9AF8}" type="datetimeFigureOut">
              <a:rPr lang="en-US">
                <a:solidFill>
                  <a:prstClr val="black">
                    <a:tint val="75000"/>
                  </a:prstClr>
                </a:solidFill>
              </a:rPr>
              <a:pPr>
                <a:defRPr/>
              </a:pPr>
              <a:t>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F7C755-6355-4B42-A888-12BECC37A8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3284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7F39BB-36F6-43F3-9C8E-4D67981E79E3}" type="datetimeFigureOut">
              <a:rPr lang="en-US">
                <a:solidFill>
                  <a:prstClr val="black">
                    <a:tint val="75000"/>
                  </a:prstClr>
                </a:solidFill>
              </a:rPr>
              <a:pPr>
                <a:defRPr/>
              </a:pPr>
              <a:t>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4F658A-0B6D-4431-8C20-EA65579F60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613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436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0364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112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800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7915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412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979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64525A-9684-4809-BCE7-3EEBB1E84B9E}"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017442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8304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039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0"/>
            <a:ext cx="27432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80264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2852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544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3060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2991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868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4370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847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89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64525A-9684-4809-BCE7-3EEBB1E84B9E}"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553461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6803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873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0"/>
            <a:ext cx="27432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80264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865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419108F-6A42-4FCE-830D-9DBF9A62FEFB}" type="datetimeFigureOut">
              <a:rPr lang="en-US" smtClean="0"/>
              <a:pPr/>
              <a:t>2/5/2025</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7138596-AE6E-45CC-8D31-540CD4F6DACA}" type="slidenum">
              <a:rPr lang="en-US" smtClean="0"/>
              <a:pPr/>
              <a:t>‹#›</a:t>
            </a:fld>
            <a:endParaRPr lang="en-US" dirty="0"/>
          </a:p>
        </p:txBody>
      </p:sp>
    </p:spTree>
    <p:extLst>
      <p:ext uri="{BB962C8B-B14F-4D97-AF65-F5344CB8AC3E}">
        <p14:creationId xmlns:p14="http://schemas.microsoft.com/office/powerpoint/2010/main" val="272356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64525A-9684-4809-BCE7-3EEBB1E84B9E}" type="datetimeFigureOut">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416374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4525A-9684-4809-BCE7-3EEBB1E84B9E}" type="datetimeFigureOut">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48785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4525A-9684-4809-BCE7-3EEBB1E84B9E}" type="datetimeFigureOut">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58415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64525A-9684-4809-BCE7-3EEBB1E84B9E}"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07749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64525A-9684-4809-BCE7-3EEBB1E84B9E}"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66847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w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w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4525A-9684-4809-BCE7-3EEBB1E84B9E}" type="datetimeFigureOut">
              <a:rPr lang="en-US" smtClean="0"/>
              <a:t>2/5/2025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8EF49-9AC6-4015-A553-316DAA8AA450}" type="slidenum">
              <a:rPr lang="en-US" smtClean="0"/>
              <a:t>‹#›</a:t>
            </a:fld>
            <a:endParaRPr lang="en-US"/>
          </a:p>
        </p:txBody>
      </p:sp>
    </p:spTree>
    <p:extLst>
      <p:ext uri="{BB962C8B-B14F-4D97-AF65-F5344CB8AC3E}">
        <p14:creationId xmlns:p14="http://schemas.microsoft.com/office/powerpoint/2010/main" val="423973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D56A016-EA23-44A2-BE1A-3A56AE16F869}" type="datetimeFigureOut">
              <a:rPr lang="en-US">
                <a:solidFill>
                  <a:prstClr val="black">
                    <a:tint val="75000"/>
                  </a:prstClr>
                </a:solidFill>
              </a:rPr>
              <a:pPr>
                <a:defRPr/>
              </a:pPr>
              <a:t>2/5/2025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318DB5D-5AF0-4514-971A-5500140AC5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0694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Freeform 16"/>
          <p:cNvSpPr/>
          <p:nvPr/>
        </p:nvSpPr>
        <p:spPr>
          <a:xfrm rot="10800000">
            <a:off x="0" y="5884334"/>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5" name="Freeform 14"/>
          <p:cNvSpPr/>
          <p:nvPr/>
        </p:nvSpPr>
        <p:spPr>
          <a:xfrm>
            <a:off x="0" y="76201"/>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1" name="Freeform 10"/>
          <p:cNvSpPr/>
          <p:nvPr/>
        </p:nvSpPr>
        <p:spPr>
          <a:xfrm>
            <a:off x="0" y="1"/>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lnTo>
                  <a:pt x="9144000" y="228600"/>
                </a:lnTo>
                <a:cubicBezTo>
                  <a:pt x="7737122" y="255411"/>
                  <a:pt x="3962399" y="268112"/>
                  <a:pt x="601133" y="973667"/>
                </a:cubicBezTo>
                <a:lnTo>
                  <a:pt x="0" y="448733"/>
                </a:lnTo>
                <a:lnTo>
                  <a:pt x="0" y="0"/>
                </a:lnTo>
                <a:close/>
              </a:path>
            </a:pathLst>
          </a:custGeom>
          <a:solidFill>
            <a:srgbClr val="2A32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026" name="Rectangle 2"/>
          <p:cNvSpPr>
            <a:spLocks noGrp="1" noChangeArrowheads="1"/>
          </p:cNvSpPr>
          <p:nvPr>
            <p:ph type="title"/>
          </p:nvPr>
        </p:nvSpPr>
        <p:spPr bwMode="auto">
          <a:xfrm>
            <a:off x="1168400" y="1371600"/>
            <a:ext cx="9855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2819400"/>
            <a:ext cx="109728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6" descr="stj_logo_4_ppt_rev.wmf"/>
          <p:cNvPicPr>
            <a:picLocks noChangeAspect="1"/>
          </p:cNvPicPr>
          <p:nvPr/>
        </p:nvPicPr>
        <p:blipFill>
          <a:blip r:embed="rId12"/>
          <a:srcRect/>
          <a:stretch>
            <a:fillRect/>
          </a:stretch>
        </p:blipFill>
        <p:spPr bwMode="auto">
          <a:xfrm>
            <a:off x="508001" y="76201"/>
            <a:ext cx="1208617" cy="587375"/>
          </a:xfrm>
          <a:prstGeom prst="rect">
            <a:avLst/>
          </a:prstGeom>
          <a:noFill/>
          <a:ln w="9525">
            <a:noFill/>
            <a:miter lim="800000"/>
            <a:headEnd/>
            <a:tailEnd/>
          </a:ln>
        </p:spPr>
      </p:pic>
      <p:pic>
        <p:nvPicPr>
          <p:cNvPr id="16" name="Picture 15" descr="stj_tagline_purple.wmf"/>
          <p:cNvPicPr>
            <a:picLocks noChangeAspect="1"/>
          </p:cNvPicPr>
          <p:nvPr/>
        </p:nvPicPr>
        <p:blipFill>
          <a:blip r:embed="rId13"/>
          <a:stretch>
            <a:fillRect/>
          </a:stretch>
        </p:blipFill>
        <p:spPr>
          <a:xfrm>
            <a:off x="8128001" y="6477001"/>
            <a:ext cx="3646727" cy="243923"/>
          </a:xfrm>
          <a:prstGeom prst="rect">
            <a:avLst/>
          </a:prstGeom>
        </p:spPr>
      </p:pic>
    </p:spTree>
    <p:extLst>
      <p:ext uri="{BB962C8B-B14F-4D97-AF65-F5344CB8AC3E}">
        <p14:creationId xmlns:p14="http://schemas.microsoft.com/office/powerpoint/2010/main" val="627439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rtl="0" eaLnBrk="1" fontAlgn="base" hangingPunct="1">
        <a:spcBef>
          <a:spcPct val="0"/>
        </a:spcBef>
        <a:spcAft>
          <a:spcPct val="0"/>
        </a:spcAft>
        <a:defRPr sz="3200" b="1">
          <a:solidFill>
            <a:srgbClr val="2A3260"/>
          </a:solidFill>
          <a:latin typeface="+mj-lt"/>
          <a:ea typeface="+mj-ea"/>
          <a:cs typeface="+mj-cs"/>
        </a:defRPr>
      </a:lvl1pPr>
      <a:lvl2pPr algn="l" rtl="0" eaLnBrk="1" fontAlgn="base" hangingPunct="1">
        <a:spcBef>
          <a:spcPct val="0"/>
        </a:spcBef>
        <a:spcAft>
          <a:spcPct val="0"/>
        </a:spcAft>
        <a:defRPr sz="3200" b="1">
          <a:solidFill>
            <a:srgbClr val="666E18"/>
          </a:solidFill>
          <a:latin typeface="Arial" pitchFamily="-110" charset="0"/>
        </a:defRPr>
      </a:lvl2pPr>
      <a:lvl3pPr algn="l" rtl="0" eaLnBrk="1" fontAlgn="base" hangingPunct="1">
        <a:spcBef>
          <a:spcPct val="0"/>
        </a:spcBef>
        <a:spcAft>
          <a:spcPct val="0"/>
        </a:spcAft>
        <a:defRPr sz="3200" b="1">
          <a:solidFill>
            <a:srgbClr val="666E18"/>
          </a:solidFill>
          <a:latin typeface="Arial" pitchFamily="-110" charset="0"/>
        </a:defRPr>
      </a:lvl3pPr>
      <a:lvl4pPr algn="l" rtl="0" eaLnBrk="1" fontAlgn="base" hangingPunct="1">
        <a:spcBef>
          <a:spcPct val="0"/>
        </a:spcBef>
        <a:spcAft>
          <a:spcPct val="0"/>
        </a:spcAft>
        <a:defRPr sz="3200" b="1">
          <a:solidFill>
            <a:srgbClr val="666E18"/>
          </a:solidFill>
          <a:latin typeface="Arial" pitchFamily="-110" charset="0"/>
        </a:defRPr>
      </a:lvl4pPr>
      <a:lvl5pPr algn="l" rtl="0" eaLnBrk="1" fontAlgn="base" hangingPunct="1">
        <a:spcBef>
          <a:spcPct val="0"/>
        </a:spcBef>
        <a:spcAft>
          <a:spcPct val="0"/>
        </a:spcAft>
        <a:defRPr sz="3200" b="1">
          <a:solidFill>
            <a:srgbClr val="666E18"/>
          </a:solidFill>
          <a:latin typeface="Arial" pitchFamily="-110" charset="0"/>
        </a:defRPr>
      </a:lvl5pPr>
      <a:lvl6pPr marL="457200" algn="l" rtl="0" eaLnBrk="1" fontAlgn="base" hangingPunct="1">
        <a:spcBef>
          <a:spcPct val="0"/>
        </a:spcBef>
        <a:spcAft>
          <a:spcPct val="0"/>
        </a:spcAft>
        <a:defRPr sz="3200" b="1">
          <a:solidFill>
            <a:srgbClr val="666E18"/>
          </a:solidFill>
          <a:latin typeface="Arial" pitchFamily="-110" charset="0"/>
        </a:defRPr>
      </a:lvl6pPr>
      <a:lvl7pPr marL="914400" algn="l" rtl="0" eaLnBrk="1" fontAlgn="base" hangingPunct="1">
        <a:spcBef>
          <a:spcPct val="0"/>
        </a:spcBef>
        <a:spcAft>
          <a:spcPct val="0"/>
        </a:spcAft>
        <a:defRPr sz="3200" b="1">
          <a:solidFill>
            <a:srgbClr val="666E18"/>
          </a:solidFill>
          <a:latin typeface="Arial" pitchFamily="-110" charset="0"/>
        </a:defRPr>
      </a:lvl7pPr>
      <a:lvl8pPr marL="1371600" algn="l" rtl="0" eaLnBrk="1" fontAlgn="base" hangingPunct="1">
        <a:spcBef>
          <a:spcPct val="0"/>
        </a:spcBef>
        <a:spcAft>
          <a:spcPct val="0"/>
        </a:spcAft>
        <a:defRPr sz="3200" b="1">
          <a:solidFill>
            <a:srgbClr val="666E18"/>
          </a:solidFill>
          <a:latin typeface="Arial" pitchFamily="-110" charset="0"/>
        </a:defRPr>
      </a:lvl8pPr>
      <a:lvl9pPr marL="1828800" algn="l" rtl="0" eaLnBrk="1" fontAlgn="base" hangingPunct="1">
        <a:spcBef>
          <a:spcPct val="0"/>
        </a:spcBef>
        <a:spcAft>
          <a:spcPct val="0"/>
        </a:spcAft>
        <a:defRPr sz="3200" b="1">
          <a:solidFill>
            <a:srgbClr val="666E18"/>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Freeform 16"/>
          <p:cNvSpPr/>
          <p:nvPr/>
        </p:nvSpPr>
        <p:spPr>
          <a:xfrm rot="10800000">
            <a:off x="0" y="5884334"/>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Freeform 14"/>
          <p:cNvSpPr/>
          <p:nvPr/>
        </p:nvSpPr>
        <p:spPr>
          <a:xfrm>
            <a:off x="0" y="76201"/>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Freeform 10"/>
          <p:cNvSpPr/>
          <p:nvPr/>
        </p:nvSpPr>
        <p:spPr>
          <a:xfrm>
            <a:off x="0" y="1"/>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lnTo>
                  <a:pt x="9144000" y="228600"/>
                </a:lnTo>
                <a:cubicBezTo>
                  <a:pt x="7737122" y="255411"/>
                  <a:pt x="3962399" y="268112"/>
                  <a:pt x="601133" y="973667"/>
                </a:cubicBezTo>
                <a:lnTo>
                  <a:pt x="0" y="448733"/>
                </a:lnTo>
                <a:lnTo>
                  <a:pt x="0" y="0"/>
                </a:lnTo>
                <a:close/>
              </a:path>
            </a:pathLst>
          </a:custGeom>
          <a:solidFill>
            <a:srgbClr val="2A32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26" name="Rectangle 2"/>
          <p:cNvSpPr>
            <a:spLocks noGrp="1" noChangeArrowheads="1"/>
          </p:cNvSpPr>
          <p:nvPr>
            <p:ph type="title"/>
          </p:nvPr>
        </p:nvSpPr>
        <p:spPr bwMode="auto">
          <a:xfrm>
            <a:off x="2302276" y="392081"/>
            <a:ext cx="9855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1295400"/>
            <a:ext cx="10972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6" descr="stj_logo_4_ppt_rev.wmf"/>
          <p:cNvPicPr>
            <a:picLocks noChangeAspect="1"/>
          </p:cNvPicPr>
          <p:nvPr/>
        </p:nvPicPr>
        <p:blipFill>
          <a:blip r:embed="rId13" cstate="print"/>
          <a:srcRect/>
          <a:stretch>
            <a:fillRect/>
          </a:stretch>
        </p:blipFill>
        <p:spPr bwMode="auto">
          <a:xfrm>
            <a:off x="508001" y="76201"/>
            <a:ext cx="1208617" cy="587375"/>
          </a:xfrm>
          <a:prstGeom prst="rect">
            <a:avLst/>
          </a:prstGeom>
          <a:noFill/>
          <a:ln w="9525">
            <a:noFill/>
            <a:miter lim="800000"/>
            <a:headEnd/>
            <a:tailEnd/>
          </a:ln>
        </p:spPr>
      </p:pic>
      <p:pic>
        <p:nvPicPr>
          <p:cNvPr id="16" name="Picture 15" descr="stj_tagline_purple.wmf"/>
          <p:cNvPicPr>
            <a:picLocks noChangeAspect="1"/>
          </p:cNvPicPr>
          <p:nvPr/>
        </p:nvPicPr>
        <p:blipFill>
          <a:blip r:embed="rId14" cstate="print"/>
          <a:stretch>
            <a:fillRect/>
          </a:stretch>
        </p:blipFill>
        <p:spPr>
          <a:xfrm>
            <a:off x="8128001" y="6477001"/>
            <a:ext cx="3646727" cy="243923"/>
          </a:xfrm>
          <a:prstGeom prst="rect">
            <a:avLst/>
          </a:prstGeom>
        </p:spPr>
      </p:pic>
    </p:spTree>
    <p:extLst>
      <p:ext uri="{BB962C8B-B14F-4D97-AF65-F5344CB8AC3E}">
        <p14:creationId xmlns:p14="http://schemas.microsoft.com/office/powerpoint/2010/main" val="8279581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1" fontAlgn="base" hangingPunct="1">
        <a:spcBef>
          <a:spcPct val="0"/>
        </a:spcBef>
        <a:spcAft>
          <a:spcPct val="0"/>
        </a:spcAft>
        <a:defRPr sz="3200" b="1">
          <a:solidFill>
            <a:srgbClr val="2A3260"/>
          </a:solidFill>
          <a:latin typeface="+mj-lt"/>
          <a:ea typeface="+mj-ea"/>
          <a:cs typeface="+mj-cs"/>
        </a:defRPr>
      </a:lvl1pPr>
      <a:lvl2pPr algn="l" rtl="0" eaLnBrk="1" fontAlgn="base" hangingPunct="1">
        <a:spcBef>
          <a:spcPct val="0"/>
        </a:spcBef>
        <a:spcAft>
          <a:spcPct val="0"/>
        </a:spcAft>
        <a:defRPr sz="3200" b="1">
          <a:solidFill>
            <a:srgbClr val="666E18"/>
          </a:solidFill>
          <a:latin typeface="Arial" pitchFamily="-110" charset="0"/>
        </a:defRPr>
      </a:lvl2pPr>
      <a:lvl3pPr algn="l" rtl="0" eaLnBrk="1" fontAlgn="base" hangingPunct="1">
        <a:spcBef>
          <a:spcPct val="0"/>
        </a:spcBef>
        <a:spcAft>
          <a:spcPct val="0"/>
        </a:spcAft>
        <a:defRPr sz="3200" b="1">
          <a:solidFill>
            <a:srgbClr val="666E18"/>
          </a:solidFill>
          <a:latin typeface="Arial" pitchFamily="-110" charset="0"/>
        </a:defRPr>
      </a:lvl3pPr>
      <a:lvl4pPr algn="l" rtl="0" eaLnBrk="1" fontAlgn="base" hangingPunct="1">
        <a:spcBef>
          <a:spcPct val="0"/>
        </a:spcBef>
        <a:spcAft>
          <a:spcPct val="0"/>
        </a:spcAft>
        <a:defRPr sz="3200" b="1">
          <a:solidFill>
            <a:srgbClr val="666E18"/>
          </a:solidFill>
          <a:latin typeface="Arial" pitchFamily="-110" charset="0"/>
        </a:defRPr>
      </a:lvl4pPr>
      <a:lvl5pPr algn="l" rtl="0" eaLnBrk="1" fontAlgn="base" hangingPunct="1">
        <a:spcBef>
          <a:spcPct val="0"/>
        </a:spcBef>
        <a:spcAft>
          <a:spcPct val="0"/>
        </a:spcAft>
        <a:defRPr sz="3200" b="1">
          <a:solidFill>
            <a:srgbClr val="666E18"/>
          </a:solidFill>
          <a:latin typeface="Arial" pitchFamily="-110" charset="0"/>
        </a:defRPr>
      </a:lvl5pPr>
      <a:lvl6pPr marL="457200" algn="l" rtl="0" eaLnBrk="1" fontAlgn="base" hangingPunct="1">
        <a:spcBef>
          <a:spcPct val="0"/>
        </a:spcBef>
        <a:spcAft>
          <a:spcPct val="0"/>
        </a:spcAft>
        <a:defRPr sz="3200" b="1">
          <a:solidFill>
            <a:srgbClr val="666E18"/>
          </a:solidFill>
          <a:latin typeface="Arial" pitchFamily="-110" charset="0"/>
        </a:defRPr>
      </a:lvl6pPr>
      <a:lvl7pPr marL="914400" algn="l" rtl="0" eaLnBrk="1" fontAlgn="base" hangingPunct="1">
        <a:spcBef>
          <a:spcPct val="0"/>
        </a:spcBef>
        <a:spcAft>
          <a:spcPct val="0"/>
        </a:spcAft>
        <a:defRPr sz="3200" b="1">
          <a:solidFill>
            <a:srgbClr val="666E18"/>
          </a:solidFill>
          <a:latin typeface="Arial" pitchFamily="-110" charset="0"/>
        </a:defRPr>
      </a:lvl7pPr>
      <a:lvl8pPr marL="1371600" algn="l" rtl="0" eaLnBrk="1" fontAlgn="base" hangingPunct="1">
        <a:spcBef>
          <a:spcPct val="0"/>
        </a:spcBef>
        <a:spcAft>
          <a:spcPct val="0"/>
        </a:spcAft>
        <a:defRPr sz="3200" b="1">
          <a:solidFill>
            <a:srgbClr val="666E18"/>
          </a:solidFill>
          <a:latin typeface="Arial" pitchFamily="-110" charset="0"/>
        </a:defRPr>
      </a:lvl8pPr>
      <a:lvl9pPr marL="1828800" algn="l" rtl="0" eaLnBrk="1" fontAlgn="base" hangingPunct="1">
        <a:spcBef>
          <a:spcPct val="0"/>
        </a:spcBef>
        <a:spcAft>
          <a:spcPct val="0"/>
        </a:spcAft>
        <a:defRPr sz="3200" b="1">
          <a:solidFill>
            <a:srgbClr val="666E18"/>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picpgx.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cpicpgx.org/guidelines/"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picpgx.org/guidelines/guideline-for-voriconazole-and-cyp2c19/"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picpgx.org/genes-drug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cpicpgx.org/prioritization/#flowchar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picpgx.org/prioritization/#flowchart"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cpicpgx.org/resources/"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picpgx.org/resources/"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cpicpgx.org/implement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cpicpgx.org/informatics/"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cpicpgx.org/informatic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picpgx.org/informatics/"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picpgx.org/guidelines/guideline-for-voriconazole-and-cyp2c19/"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https://cpicpgx.org/members/" TargetMode="External"/><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cpicpgx.org/contact/" TargetMode="External"/><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pharmgkb.or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microsoft.com/office/2018/10/relationships/comments" Target="../comments/modernComment_11F_A95A01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hyperlink" Target="https://www.ascpt.org/Resources/Knowledge-Center/Tools-and-resources" TargetMode="External"/><Relationship Id="rId5" Type="http://schemas.openxmlformats.org/officeDocument/2006/relationships/hyperlink" Target="https://www.ashp.org/pharmacy-practice/policy-positions-and-guidelines/browse-by-document-type/endorsed-documents?loginreturnUrl=SSOCheckOnly" TargetMode="Externa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clinicalgenome.org/about/clingen-cpic-pharmgkb/#:~:text=ClinGen%2C%20CPIC%20and%20PharmGKB%2C%20all,PGx%20research%20and%20implementation%20communitie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picpgx.org/strength-of-recommendations/" TargetMode="External"/><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files.cpicpgx.org/data/guideline/publication/voriconazole/2016/27981572-supplement.pdf" TargetMode="External"/><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8" Type="http://schemas.openxmlformats.org/officeDocument/2006/relationships/hyperlink" Target="https://cpicpgx.org/guideline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pharmgkb.org/page/cyp2c19RefMaterial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pharmgkb.org/page/pgxGeneRef" TargetMode="External"/><Relationship Id="rId7" Type="http://schemas.openxmlformats.org/officeDocument/2006/relationships/image" Target="../media/image60.png"/><Relationship Id="rId2" Type="http://schemas.openxmlformats.org/officeDocument/2006/relationships/hyperlink" Target="https://cpicpgx.org/guidelines/cpic-guideline-for-nsaids-based-on-cyp2c9-genotype/" TargetMode="Externa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https://cpicpgx.org/guidelines/guideline-for-clopidogrel-and-cyp2c19/"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cpicpgx.org/guidelines/guideline-for-clopidogrel-and-cyp2c19/" TargetMode="Externa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hyperlink" Target="https://www.pharmvar.org/gene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 Id="rId4" Type="http://schemas.openxmlformats.org/officeDocument/2006/relationships/hyperlink" Target="https://www.pharmvar.org/gene/CYP2C19" TargetMode="Externa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cpicpgx.org/guidelines/" TargetMode="External"/><Relationship Id="rId7" Type="http://schemas.openxmlformats.org/officeDocument/2006/relationships/diagramQuickStyle" Target="../diagrams/quickStyle2.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pharmgkb.org/page/cyp2c19RefMaterials" TargetMode="External"/><Relationship Id="rId9" Type="http://schemas.microsoft.com/office/2007/relationships/diagramDrawing" Target="../diagrams/drawing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cpicpgx.org/guidelines/" TargetMode="External"/><Relationship Id="rId7" Type="http://schemas.openxmlformats.org/officeDocument/2006/relationships/diagramQuickStyle" Target="../diagrams/quickStyle3.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www.pharmgkb.org/page/cyp2c19RefMaterials" TargetMode="External"/><Relationship Id="rId9" Type="http://schemas.microsoft.com/office/2007/relationships/diagramDrawing" Target="../diagrams/drawing3.xml"/></Relationships>
</file>

<file path=ppt/slides/_rels/slide55.xml.rels><?xml version="1.0" encoding="UTF-8" standalone="yes"?>
<Relationships xmlns="http://schemas.openxmlformats.org/package/2006/relationships"><Relationship Id="rId3" Type="http://schemas.openxmlformats.org/officeDocument/2006/relationships/hyperlink" Target="https://cpicpgx.org/guidelines/guideline-for-clopidogrel-and-cyp2c19/" TargetMode="External"/><Relationship Id="rId2" Type="http://schemas.openxmlformats.org/officeDocument/2006/relationships/hyperlink" Target="https://www.pharmgkb.org/page/cyp2c19RefMaterials" TargetMode="External"/><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cpicpgx.org/guidelines/guideline-for-clopidogrel-and-cyp2c19/"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s://cpicpgx.org/guidelines/" TargetMode="External"/><Relationship Id="rId7" Type="http://schemas.openxmlformats.org/officeDocument/2006/relationships/diagramQuickStyle" Target="../diagrams/quickStyle4.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pharmgkb.org/page/cyp2c19RefMaterials" TargetMode="External"/><Relationship Id="rId9" Type="http://schemas.microsoft.com/office/2007/relationships/diagramDrawing" Target="../diagrams/drawing4.xml"/></Relationships>
</file>

<file path=ppt/slides/_rels/slide59.xml.rels><?xml version="1.0" encoding="UTF-8" standalone="yes"?>
<Relationships xmlns="http://schemas.openxmlformats.org/package/2006/relationships"><Relationship Id="rId3" Type="http://schemas.openxmlformats.org/officeDocument/2006/relationships/hyperlink" Target="https://files.cpicpgx.org/images/Gene-Agnostic_Implementation_Workflow.svg" TargetMode="External"/><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cpicpgx.org/guidelines/guideline-for-clopidogrel-and-cyp2c19/"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files.cpicpgx.org/images/flow_chart/Clopidogrel_CDS_Flow_Chart.jpg" TargetMode="External"/><Relationship Id="rId2" Type="http://schemas.openxmlformats.org/officeDocument/2006/relationships/image" Target="../media/image72.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cpicpgx.org/guidelines/guideline-for-clopidogrel-and-cyp2c19/" TargetMode="Externa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pharmgkb.org/" TargetMode="External"/><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hyperlink" Target="https://www.pharmgkb.org/genotype"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pharmgkb.org/genotype" TargetMode="External"/><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www.pharmgkb.org/genotype" TargetMode="Externa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www.pharmgkb.org/genotype" TargetMode="Externa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88.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cpicpgx.org/guidelin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8882" y="3577456"/>
            <a:ext cx="10909640" cy="1687814"/>
          </a:xfrm>
        </p:spPr>
        <p:txBody>
          <a:bodyPr anchor="b">
            <a:normAutofit/>
          </a:bodyPr>
          <a:lstStyle/>
          <a:p>
            <a:pPr>
              <a:lnSpc>
                <a:spcPct val="90000"/>
              </a:lnSpc>
            </a:pPr>
            <a:r>
              <a:rPr lang="en-US" sz="3600" b="1" dirty="0"/>
              <a:t>The Clinical Pharmacogenetics Implementation Consortium: Incorporating Pharmacogenetics into Clinical Practice and the EHR</a:t>
            </a:r>
            <a:endParaRPr lang="en-US" sz="3600" dirty="0"/>
          </a:p>
        </p:txBody>
      </p:sp>
      <p:pic>
        <p:nvPicPr>
          <p:cNvPr id="1026"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73908" y="892090"/>
            <a:ext cx="6439588" cy="2141163"/>
          </a:xfrm>
          <a:prstGeom prst="rect">
            <a:avLst/>
          </a:prstGeom>
          <a:noFill/>
          <a:extLst>
            <a:ext uri="{909E8E84-426E-40DD-AFC4-6F175D3DCCD1}">
              <a14:hiddenFill xmlns:a14="http://schemas.microsoft.com/office/drawing/2010/main">
                <a:solidFill>
                  <a:srgbClr val="FFFFFF"/>
                </a:solidFill>
              </a14:hiddenFill>
            </a:ext>
          </a:extLst>
        </p:spPr>
      </p:pic>
      <p:sp>
        <p:nvSpPr>
          <p:cNvPr id="1033"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98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map of the world with different colored spots&#10;&#10;Description automatically generated">
            <a:extLst>
              <a:ext uri="{FF2B5EF4-FFF2-40B4-BE49-F238E27FC236}">
                <a16:creationId xmlns:a16="http://schemas.microsoft.com/office/drawing/2014/main" id="{CE3B58F5-9218-0FDD-BC6D-2ADF06838954}"/>
              </a:ext>
            </a:extLst>
          </p:cNvPr>
          <p:cNvPicPr>
            <a:picLocks noChangeAspect="1"/>
          </p:cNvPicPr>
          <p:nvPr/>
        </p:nvPicPr>
        <p:blipFill>
          <a:blip r:embed="rId2" cstate="print">
            <a:extLst>
              <a:ext uri="{28A0092B-C50C-407E-A947-70E740481C1C}">
                <a14:useLocalDpi xmlns:a14="http://schemas.microsoft.com/office/drawing/2010/main" val="0"/>
              </a:ext>
            </a:extLst>
          </a:blip>
          <a:srcRect t="2123" b="21346"/>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5">
            <a:extLst>
              <a:ext uri="{FF2B5EF4-FFF2-40B4-BE49-F238E27FC236}">
                <a16:creationId xmlns:a16="http://schemas.microsoft.com/office/drawing/2014/main" id="{EA926C41-D6CB-EA33-F51A-27461C622B1C}"/>
              </a:ext>
            </a:extLst>
          </p:cNvPr>
          <p:cNvSpPr txBox="1">
            <a:spLocks/>
          </p:cNvSpPr>
          <p:nvPr/>
        </p:nvSpPr>
        <p:spPr>
          <a:xfrm>
            <a:off x="523875" y="425950"/>
            <a:ext cx="11210925" cy="7448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600" dirty="0">
                <a:solidFill>
                  <a:schemeClr val="tx1">
                    <a:lumMod val="85000"/>
                    <a:lumOff val="15000"/>
                  </a:schemeClr>
                </a:solidFill>
              </a:rPr>
              <a:t>CPIC is a Global Organization</a:t>
            </a:r>
          </a:p>
        </p:txBody>
      </p:sp>
      <p:cxnSp>
        <p:nvCxnSpPr>
          <p:cNvPr id="20" name="Straight Connector 1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cpic-full-600">
            <a:extLst>
              <a:ext uri="{FF2B5EF4-FFF2-40B4-BE49-F238E27FC236}">
                <a16:creationId xmlns:a16="http://schemas.microsoft.com/office/drawing/2014/main" id="{196F4606-7AF1-1C85-F290-8E09B207F5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52" y="553586"/>
            <a:ext cx="1461248" cy="48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92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BDEC64C-EE3B-4F2B-8815-92005E4C3FF9}"/>
              </a:ext>
            </a:extLst>
          </p:cNvPr>
          <p:cNvSpPr txBox="1"/>
          <p:nvPr/>
        </p:nvSpPr>
        <p:spPr>
          <a:xfrm>
            <a:off x="10409636" y="6396805"/>
            <a:ext cx="1919321" cy="482907"/>
          </a:xfrm>
          <a:prstGeom prst="rect">
            <a:avLst/>
          </a:prstGeom>
        </p:spPr>
        <p:txBody>
          <a:bodyPr vert="horz" lIns="91440" tIns="45720" rIns="91440" bIns="45720" rtlCol="0" anchor="ctr">
            <a:normAutofit/>
          </a:bodyPr>
          <a:lstStyle/>
          <a:p>
            <a:pPr>
              <a:lnSpc>
                <a:spcPct val="90000"/>
              </a:lnSpc>
              <a:spcAft>
                <a:spcPts val="600"/>
              </a:spcAft>
            </a:pPr>
            <a:r>
              <a:rPr lang="en-US" sz="1600" dirty="0">
                <a:hlinkClick r:id="rId3"/>
              </a:rPr>
              <a:t>www.cpicpgx.org</a:t>
            </a:r>
            <a:r>
              <a:rPr lang="en-US" sz="1600" dirty="0"/>
              <a:t> </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575B6F-1BE9-FF4B-D12F-251D346D1C2C}"/>
              </a:ext>
            </a:extLst>
          </p:cNvPr>
          <p:cNvPicPr>
            <a:picLocks noChangeAspect="1"/>
          </p:cNvPicPr>
          <p:nvPr/>
        </p:nvPicPr>
        <p:blipFill>
          <a:blip r:embed="rId4"/>
          <a:stretch>
            <a:fillRect/>
          </a:stretch>
        </p:blipFill>
        <p:spPr>
          <a:xfrm>
            <a:off x="5992173" y="650494"/>
            <a:ext cx="5619147" cy="5324142"/>
          </a:xfrm>
          <a:prstGeom prst="rect">
            <a:avLst/>
          </a:prstGeom>
        </p:spPr>
      </p:pic>
      <p:sp>
        <p:nvSpPr>
          <p:cNvPr id="3" name="TextBox 2">
            <a:extLst>
              <a:ext uri="{FF2B5EF4-FFF2-40B4-BE49-F238E27FC236}">
                <a16:creationId xmlns:a16="http://schemas.microsoft.com/office/drawing/2014/main" id="{A277780C-67A8-3730-9B8F-D71339E8233C}"/>
              </a:ext>
            </a:extLst>
          </p:cNvPr>
          <p:cNvSpPr txBox="1"/>
          <p:nvPr/>
        </p:nvSpPr>
        <p:spPr>
          <a:xfrm>
            <a:off x="542781" y="462017"/>
            <a:ext cx="4579563" cy="1446550"/>
          </a:xfrm>
          <a:prstGeom prst="rect">
            <a:avLst/>
          </a:prstGeom>
          <a:noFill/>
        </p:spPr>
        <p:txBody>
          <a:bodyPr wrap="square" rtlCol="0">
            <a:spAutoFit/>
          </a:bodyPr>
          <a:lstStyle/>
          <a:p>
            <a:pPr algn="ctr"/>
            <a:r>
              <a:rPr lang="en-US" sz="4400" dirty="0"/>
              <a:t>CPIC Website Highlights</a:t>
            </a:r>
          </a:p>
        </p:txBody>
      </p:sp>
      <p:sp>
        <p:nvSpPr>
          <p:cNvPr id="4" name="TextBox 3">
            <a:extLst>
              <a:ext uri="{FF2B5EF4-FFF2-40B4-BE49-F238E27FC236}">
                <a16:creationId xmlns:a16="http://schemas.microsoft.com/office/drawing/2014/main" id="{018C6089-E9AD-48A7-C9BC-CF0D864537B9}"/>
              </a:ext>
            </a:extLst>
          </p:cNvPr>
          <p:cNvSpPr txBox="1"/>
          <p:nvPr/>
        </p:nvSpPr>
        <p:spPr>
          <a:xfrm>
            <a:off x="616533" y="2286000"/>
            <a:ext cx="4336467"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Published guidelines</a:t>
            </a:r>
          </a:p>
          <a:p>
            <a:pPr marL="285750" indent="-285750">
              <a:buFont typeface="Arial" panose="020B0604020202020204" pitchFamily="34" charset="0"/>
              <a:buChar char="•"/>
            </a:pPr>
            <a:r>
              <a:rPr lang="en-US" sz="2800" dirty="0"/>
              <a:t>Genes-Drugs</a:t>
            </a:r>
          </a:p>
          <a:p>
            <a:pPr marL="285750" indent="-285750">
              <a:buFont typeface="Arial" panose="020B0604020202020204" pitchFamily="34" charset="0"/>
              <a:buChar char="•"/>
            </a:pPr>
            <a:r>
              <a:rPr lang="en-US" sz="2800" dirty="0"/>
              <a:t>Resources</a:t>
            </a:r>
          </a:p>
          <a:p>
            <a:pPr marL="285750" indent="-285750">
              <a:buFont typeface="Arial" panose="020B0604020202020204" pitchFamily="34" charset="0"/>
              <a:buChar char="•"/>
            </a:pPr>
            <a:r>
              <a:rPr lang="en-US" sz="2800" dirty="0"/>
              <a:t>Working groups</a:t>
            </a:r>
          </a:p>
          <a:p>
            <a:pPr marL="285750" indent="-285750">
              <a:buFont typeface="Arial" panose="020B0604020202020204" pitchFamily="34" charset="0"/>
              <a:buChar char="•"/>
            </a:pPr>
            <a:r>
              <a:rPr lang="en-US" sz="2800" dirty="0"/>
              <a:t>Membership</a:t>
            </a:r>
          </a:p>
          <a:p>
            <a:pPr marL="285750" indent="-285750">
              <a:buFont typeface="Arial" panose="020B0604020202020204" pitchFamily="34" charset="0"/>
              <a:buChar char="•"/>
            </a:pPr>
            <a:r>
              <a:rPr lang="en-US" sz="2800" dirty="0"/>
              <a:t>Contact information</a:t>
            </a:r>
          </a:p>
        </p:txBody>
      </p:sp>
    </p:spTree>
    <p:extLst>
      <p:ext uri="{BB962C8B-B14F-4D97-AF65-F5344CB8AC3E}">
        <p14:creationId xmlns:p14="http://schemas.microsoft.com/office/powerpoint/2010/main" val="193232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1CA39D-6573-D136-3F5E-B9A822F06457}"/>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endParaRPr lang="en-US" sz="2200" dirty="0"/>
          </a:p>
        </p:txBody>
      </p:sp>
      <p:pic>
        <p:nvPicPr>
          <p:cNvPr id="3" name="Picture 2">
            <a:extLst>
              <a:ext uri="{FF2B5EF4-FFF2-40B4-BE49-F238E27FC236}">
                <a16:creationId xmlns:a16="http://schemas.microsoft.com/office/drawing/2014/main" id="{4A35836A-122E-73AC-0016-7FCD223D0F27}"/>
              </a:ext>
            </a:extLst>
          </p:cNvPr>
          <p:cNvPicPr>
            <a:picLocks noChangeAspect="1"/>
          </p:cNvPicPr>
          <p:nvPr/>
        </p:nvPicPr>
        <p:blipFill>
          <a:blip r:embed="rId2"/>
          <a:stretch>
            <a:fillRect/>
          </a:stretch>
        </p:blipFill>
        <p:spPr>
          <a:xfrm>
            <a:off x="5181695" y="571918"/>
            <a:ext cx="6223867" cy="5694837"/>
          </a:xfrm>
          <a:prstGeom prst="rect">
            <a:avLst/>
          </a:prstGeom>
        </p:spPr>
      </p:pic>
      <p:sp>
        <p:nvSpPr>
          <p:cNvPr id="7" name="TextBox 6">
            <a:extLst>
              <a:ext uri="{FF2B5EF4-FFF2-40B4-BE49-F238E27FC236}">
                <a16:creationId xmlns:a16="http://schemas.microsoft.com/office/drawing/2014/main" id="{FB790A08-96ED-D973-3510-7D98B2310E71}"/>
              </a:ext>
            </a:extLst>
          </p:cNvPr>
          <p:cNvSpPr txBox="1"/>
          <p:nvPr/>
        </p:nvSpPr>
        <p:spPr>
          <a:xfrm>
            <a:off x="9296400" y="6488298"/>
            <a:ext cx="2895600" cy="313932"/>
          </a:xfrm>
          <a:prstGeom prst="rect">
            <a:avLst/>
          </a:prstGeom>
          <a:noFill/>
        </p:spPr>
        <p:txBody>
          <a:bodyPr wrap="square">
            <a:spAutoFit/>
          </a:bodyPr>
          <a:lstStyle/>
          <a:p>
            <a:pPr>
              <a:lnSpc>
                <a:spcPct val="90000"/>
              </a:lnSpc>
              <a:spcAft>
                <a:spcPts val="600"/>
              </a:spcAft>
            </a:pPr>
            <a:r>
              <a:rPr lang="en-US" sz="1600" dirty="0">
                <a:hlinkClick r:id="rId3"/>
              </a:rPr>
              <a:t>https://cpicpgx.org/guidelines/</a:t>
            </a:r>
            <a:r>
              <a:rPr lang="en-US" sz="1600" dirty="0"/>
              <a:t> </a:t>
            </a:r>
          </a:p>
        </p:txBody>
      </p:sp>
      <p:sp>
        <p:nvSpPr>
          <p:cNvPr id="8" name="Rectangle 7">
            <a:extLst>
              <a:ext uri="{FF2B5EF4-FFF2-40B4-BE49-F238E27FC236}">
                <a16:creationId xmlns:a16="http://schemas.microsoft.com/office/drawing/2014/main" id="{8C7DDD49-A13B-DAC1-B24D-EA124A29FCB5}"/>
              </a:ext>
            </a:extLst>
          </p:cNvPr>
          <p:cNvSpPr/>
          <p:nvPr/>
        </p:nvSpPr>
        <p:spPr>
          <a:xfrm>
            <a:off x="5791200" y="563657"/>
            <a:ext cx="533400" cy="3507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BE3268-8F0B-821D-E7AD-417E23CF57E9}"/>
              </a:ext>
            </a:extLst>
          </p:cNvPr>
          <p:cNvSpPr txBox="1"/>
          <p:nvPr/>
        </p:nvSpPr>
        <p:spPr>
          <a:xfrm>
            <a:off x="804841" y="1681329"/>
            <a:ext cx="3416658" cy="646331"/>
          </a:xfrm>
          <a:prstGeom prst="rect">
            <a:avLst/>
          </a:prstGeom>
          <a:noFill/>
        </p:spPr>
        <p:txBody>
          <a:bodyPr wrap="square" rtlCol="0">
            <a:spAutoFit/>
          </a:bodyPr>
          <a:lstStyle/>
          <a:p>
            <a:r>
              <a:rPr lang="en-US" sz="3600" dirty="0"/>
              <a:t>CPIC Guidelines</a:t>
            </a:r>
          </a:p>
        </p:txBody>
      </p:sp>
      <p:sp>
        <p:nvSpPr>
          <p:cNvPr id="11" name="TextBox 10">
            <a:extLst>
              <a:ext uri="{FF2B5EF4-FFF2-40B4-BE49-F238E27FC236}">
                <a16:creationId xmlns:a16="http://schemas.microsoft.com/office/drawing/2014/main" id="{2A90CDA4-B07F-DE7C-35D2-5A689B98C402}"/>
              </a:ext>
            </a:extLst>
          </p:cNvPr>
          <p:cNvSpPr txBox="1"/>
          <p:nvPr/>
        </p:nvSpPr>
        <p:spPr>
          <a:xfrm>
            <a:off x="592233" y="2907281"/>
            <a:ext cx="3886031"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Links contain most recent guideline publication in addition to any updates, if applicable</a:t>
            </a:r>
          </a:p>
          <a:p>
            <a:pPr marL="285750" indent="-285750">
              <a:buFont typeface="Arial" panose="020B0604020202020204" pitchFamily="34" charset="0"/>
              <a:buChar char="•"/>
            </a:pPr>
            <a:r>
              <a:rPr lang="en-US" sz="2400" dirty="0"/>
              <a:t>Supplemental material</a:t>
            </a:r>
          </a:p>
          <a:p>
            <a:pPr marL="285750" indent="-285750">
              <a:buFont typeface="Arial" panose="020B0604020202020204" pitchFamily="34" charset="0"/>
              <a:buChar char="•"/>
            </a:pPr>
            <a:r>
              <a:rPr lang="en-US" sz="2400" dirty="0"/>
              <a:t>Additional resources applicable to the guideline</a:t>
            </a:r>
          </a:p>
        </p:txBody>
      </p:sp>
      <p:sp>
        <p:nvSpPr>
          <p:cNvPr id="13" name="TextBox 12">
            <a:extLst>
              <a:ext uri="{FF2B5EF4-FFF2-40B4-BE49-F238E27FC236}">
                <a16:creationId xmlns:a16="http://schemas.microsoft.com/office/drawing/2014/main" id="{4C51D349-9862-0DDC-FF45-3F1236451571}"/>
              </a:ext>
            </a:extLst>
          </p:cNvPr>
          <p:cNvSpPr txBox="1"/>
          <p:nvPr/>
        </p:nvSpPr>
        <p:spPr>
          <a:xfrm>
            <a:off x="1506464" y="5910143"/>
            <a:ext cx="1981200" cy="307777"/>
          </a:xfrm>
          <a:prstGeom prst="rect">
            <a:avLst/>
          </a:prstGeom>
          <a:solidFill>
            <a:schemeClr val="bg1"/>
          </a:solidFill>
          <a:ln w="38100">
            <a:solidFill>
              <a:srgbClr val="FF0000"/>
            </a:solidFill>
          </a:ln>
        </p:spPr>
        <p:txBody>
          <a:bodyPr wrap="square" rtlCol="0">
            <a:spAutoFit/>
          </a:bodyPr>
          <a:lstStyle/>
          <a:p>
            <a:r>
              <a:rPr lang="en-US" sz="1400" dirty="0"/>
              <a:t>Links to guideline pages</a:t>
            </a:r>
          </a:p>
        </p:txBody>
      </p:sp>
      <p:cxnSp>
        <p:nvCxnSpPr>
          <p:cNvPr id="14" name="Straight Arrow Connector 13">
            <a:extLst>
              <a:ext uri="{FF2B5EF4-FFF2-40B4-BE49-F238E27FC236}">
                <a16:creationId xmlns:a16="http://schemas.microsoft.com/office/drawing/2014/main" id="{47C4EFC8-6270-6893-46A9-6CD0D66E0123}"/>
              </a:ext>
            </a:extLst>
          </p:cNvPr>
          <p:cNvCxnSpPr>
            <a:cxnSpLocks/>
          </p:cNvCxnSpPr>
          <p:nvPr/>
        </p:nvCxnSpPr>
        <p:spPr>
          <a:xfrm flipV="1">
            <a:off x="3485348" y="5339829"/>
            <a:ext cx="1677944" cy="798754"/>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91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88B28C65-E3CD-3808-4398-1FB81219119D}"/>
              </a:ext>
            </a:extLst>
          </p:cNvPr>
          <p:cNvSpPr>
            <a:spLocks noGrp="1"/>
          </p:cNvSpPr>
          <p:nvPr>
            <p:ph type="title"/>
          </p:nvPr>
        </p:nvSpPr>
        <p:spPr>
          <a:xfrm>
            <a:off x="638880" y="457200"/>
            <a:ext cx="11248319" cy="1368614"/>
          </a:xfrm>
        </p:spPr>
        <p:txBody>
          <a:bodyPr vert="horz" lIns="91440" tIns="45720" rIns="91440" bIns="45720" rtlCol="0" anchor="ctr">
            <a:normAutofit/>
          </a:bodyPr>
          <a:lstStyle/>
          <a:p>
            <a:pPr>
              <a:lnSpc>
                <a:spcPct val="90000"/>
              </a:lnSpc>
            </a:pPr>
            <a:r>
              <a:rPr lang="en-US" sz="4600" dirty="0"/>
              <a:t>Information and Material Available within CPIC Guidelines</a:t>
            </a:r>
          </a:p>
        </p:txBody>
      </p:sp>
      <p:sp>
        <p:nvSpPr>
          <p:cNvPr id="17" name="TextBox 16">
            <a:extLst>
              <a:ext uri="{FF2B5EF4-FFF2-40B4-BE49-F238E27FC236}">
                <a16:creationId xmlns:a16="http://schemas.microsoft.com/office/drawing/2014/main" id="{9CD8DCAB-2884-781E-A548-DB1D4229D54F}"/>
              </a:ext>
            </a:extLst>
          </p:cNvPr>
          <p:cNvSpPr txBox="1"/>
          <p:nvPr/>
        </p:nvSpPr>
        <p:spPr>
          <a:xfrm>
            <a:off x="5893633" y="6343969"/>
            <a:ext cx="6295319" cy="552659"/>
          </a:xfrm>
          <a:prstGeom prst="rect">
            <a:avLst/>
          </a:prstGeom>
        </p:spPr>
        <p:txBody>
          <a:bodyPr vert="horz" lIns="91440" tIns="45720" rIns="91440" bIns="45720" rtlCol="0" anchor="ctr">
            <a:normAutofit/>
          </a:bodyPr>
          <a:lstStyle/>
          <a:p>
            <a:pPr algn="ctr">
              <a:lnSpc>
                <a:spcPct val="90000"/>
              </a:lnSpc>
              <a:spcBef>
                <a:spcPts val="1000"/>
              </a:spcBef>
            </a:pPr>
            <a:r>
              <a:rPr lang="en-US" sz="1600" dirty="0">
                <a:hlinkClick r:id="rId2"/>
              </a:rPr>
              <a:t>https://cpicpgx.org/guidelines/guideline-for-voriconazole-and-cyp2c19/</a:t>
            </a:r>
            <a:r>
              <a:rPr lang="en-US" sz="1600" dirty="0"/>
              <a:t> </a:t>
            </a:r>
          </a:p>
        </p:txBody>
      </p:sp>
      <p:sp>
        <p:nvSpPr>
          <p:cNvPr id="2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14">
            <a:extLst>
              <a:ext uri="{FF2B5EF4-FFF2-40B4-BE49-F238E27FC236}">
                <a16:creationId xmlns:a16="http://schemas.microsoft.com/office/drawing/2014/main" id="{CF278E04-58C3-C047-991A-7EC247510EF0}"/>
              </a:ext>
            </a:extLst>
          </p:cNvPr>
          <p:cNvPicPr>
            <a:picLocks noGrp="1" noChangeAspect="1"/>
          </p:cNvPicPr>
          <p:nvPr>
            <p:ph sz="half" idx="2"/>
          </p:nvPr>
        </p:nvPicPr>
        <p:blipFill>
          <a:blip r:embed="rId3"/>
          <a:stretch>
            <a:fillRect/>
          </a:stretch>
        </p:blipFill>
        <p:spPr>
          <a:xfrm>
            <a:off x="6975905" y="2236031"/>
            <a:ext cx="5216172" cy="3859968"/>
          </a:xfrm>
          <a:prstGeom prst="rect">
            <a:avLst/>
          </a:prstGeom>
        </p:spPr>
      </p:pic>
      <p:pic>
        <p:nvPicPr>
          <p:cNvPr id="19" name="Picture 18">
            <a:extLst>
              <a:ext uri="{FF2B5EF4-FFF2-40B4-BE49-F238E27FC236}">
                <a16:creationId xmlns:a16="http://schemas.microsoft.com/office/drawing/2014/main" id="{DBB72C14-D5C0-3AB5-250D-2F7C9DA99B2F}"/>
              </a:ext>
            </a:extLst>
          </p:cNvPr>
          <p:cNvPicPr>
            <a:picLocks noChangeAspect="1"/>
          </p:cNvPicPr>
          <p:nvPr/>
        </p:nvPicPr>
        <p:blipFill>
          <a:blip r:embed="rId4"/>
          <a:stretch>
            <a:fillRect/>
          </a:stretch>
        </p:blipFill>
        <p:spPr>
          <a:xfrm>
            <a:off x="186536" y="2131120"/>
            <a:ext cx="6602833" cy="3964879"/>
          </a:xfrm>
          <a:prstGeom prst="rect">
            <a:avLst/>
          </a:prstGeom>
        </p:spPr>
      </p:pic>
    </p:spTree>
    <p:extLst>
      <p:ext uri="{BB962C8B-B14F-4D97-AF65-F5344CB8AC3E}">
        <p14:creationId xmlns:p14="http://schemas.microsoft.com/office/powerpoint/2010/main" val="2835552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7B29745-BACD-580F-D7E9-7CE73792B619}"/>
              </a:ext>
            </a:extLst>
          </p:cNvPr>
          <p:cNvSpPr>
            <a:spLocks noGrp="1"/>
          </p:cNvSpPr>
          <p:nvPr>
            <p:ph type="title"/>
          </p:nvPr>
        </p:nvSpPr>
        <p:spPr>
          <a:xfrm>
            <a:off x="841248" y="251312"/>
            <a:ext cx="10506456" cy="1010264"/>
          </a:xfrm>
        </p:spPr>
        <p:txBody>
          <a:bodyPr vert="horz" lIns="91440" tIns="45720" rIns="91440" bIns="45720" rtlCol="0" anchor="ctr">
            <a:normAutofit/>
          </a:bodyPr>
          <a:lstStyle/>
          <a:p>
            <a:pPr algn="r">
              <a:lnSpc>
                <a:spcPct val="90000"/>
              </a:lnSpc>
            </a:pPr>
            <a:r>
              <a:rPr lang="en-US" kern="1200" dirty="0">
                <a:solidFill>
                  <a:schemeClr val="tx1"/>
                </a:solidFill>
                <a:latin typeface="+mj-lt"/>
                <a:ea typeface="+mj-ea"/>
                <a:cs typeface="+mj-cs"/>
              </a:rPr>
              <a:t>Genes-Drugs Tab</a:t>
            </a:r>
          </a:p>
        </p:txBody>
      </p:sp>
      <p:sp>
        <p:nvSpPr>
          <p:cNvPr id="13" name="Rectangle 12">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4630FF06-5C5B-4D00-AB33-DA13E6A464AE}"/>
              </a:ext>
            </a:extLst>
          </p:cNvPr>
          <p:cNvSpPr/>
          <p:nvPr/>
        </p:nvSpPr>
        <p:spPr>
          <a:xfrm>
            <a:off x="9180762" y="6496635"/>
            <a:ext cx="2984407" cy="338554"/>
          </a:xfrm>
          <a:prstGeom prst="rect">
            <a:avLst/>
          </a:prstGeom>
        </p:spPr>
        <p:txBody>
          <a:bodyPr wrap="none">
            <a:spAutoFit/>
          </a:bodyPr>
          <a:lstStyle/>
          <a:p>
            <a:pPr defTabSz="713232">
              <a:spcAft>
                <a:spcPts val="600"/>
              </a:spcAft>
            </a:pPr>
            <a:r>
              <a:rPr lang="en-US" sz="1600" kern="1200" dirty="0">
                <a:solidFill>
                  <a:schemeClr val="tx1"/>
                </a:solidFill>
                <a:latin typeface="+mn-lt"/>
                <a:ea typeface="+mn-ea"/>
                <a:cs typeface="+mn-cs"/>
                <a:hlinkClick r:id="rId2"/>
              </a:rPr>
              <a:t>https://cpicpgx.org/genes-drugs/</a:t>
            </a:r>
            <a:r>
              <a:rPr lang="en-US" sz="1600" kern="1200" dirty="0">
                <a:solidFill>
                  <a:schemeClr val="tx1"/>
                </a:solidFill>
                <a:latin typeface="+mn-lt"/>
                <a:ea typeface="+mn-ea"/>
                <a:cs typeface="+mn-cs"/>
              </a:rPr>
              <a:t> </a:t>
            </a:r>
            <a:endParaRPr lang="en-US" sz="2000" dirty="0"/>
          </a:p>
        </p:txBody>
      </p:sp>
      <p:pic>
        <p:nvPicPr>
          <p:cNvPr id="4" name="Picture 3">
            <a:extLst>
              <a:ext uri="{FF2B5EF4-FFF2-40B4-BE49-F238E27FC236}">
                <a16:creationId xmlns:a16="http://schemas.microsoft.com/office/drawing/2014/main" id="{13FFD86F-C88B-9BC8-FC96-A248724A8A70}"/>
              </a:ext>
            </a:extLst>
          </p:cNvPr>
          <p:cNvPicPr>
            <a:picLocks noChangeAspect="1"/>
          </p:cNvPicPr>
          <p:nvPr/>
        </p:nvPicPr>
        <p:blipFill>
          <a:blip r:embed="rId3"/>
          <a:stretch>
            <a:fillRect/>
          </a:stretch>
        </p:blipFill>
        <p:spPr>
          <a:xfrm>
            <a:off x="841248" y="155945"/>
            <a:ext cx="6262989" cy="6546110"/>
          </a:xfrm>
          <a:prstGeom prst="rect">
            <a:avLst/>
          </a:prstGeom>
        </p:spPr>
      </p:pic>
      <p:sp>
        <p:nvSpPr>
          <p:cNvPr id="7" name="Rectangle 6">
            <a:extLst>
              <a:ext uri="{FF2B5EF4-FFF2-40B4-BE49-F238E27FC236}">
                <a16:creationId xmlns:a16="http://schemas.microsoft.com/office/drawing/2014/main" id="{F47A3845-63DC-799C-8E28-590E452E2E73}"/>
              </a:ext>
            </a:extLst>
          </p:cNvPr>
          <p:cNvSpPr/>
          <p:nvPr/>
        </p:nvSpPr>
        <p:spPr>
          <a:xfrm>
            <a:off x="1988986" y="135982"/>
            <a:ext cx="678013" cy="3974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3A9E4A-3B67-58CA-6C58-1139CDDB85D5}"/>
              </a:ext>
            </a:extLst>
          </p:cNvPr>
          <p:cNvSpPr txBox="1"/>
          <p:nvPr/>
        </p:nvSpPr>
        <p:spPr>
          <a:xfrm>
            <a:off x="7684334" y="2494225"/>
            <a:ext cx="4419600" cy="3046988"/>
          </a:xfrm>
          <a:prstGeom prst="rect">
            <a:avLst/>
          </a:prstGeom>
          <a:noFill/>
        </p:spPr>
        <p:txBody>
          <a:bodyPr wrap="square" rtlCol="0">
            <a:spAutoFit/>
          </a:bodyPr>
          <a:lstStyle/>
          <a:p>
            <a:pPr marL="457200" indent="-457200">
              <a:buFont typeface="Arial" panose="020B0604020202020204" pitchFamily="34" charset="0"/>
              <a:buChar char="•"/>
            </a:pPr>
            <a:r>
              <a:rPr lang="en-US" sz="2800" dirty="0"/>
              <a:t>Organized by gene with corresponding drug</a:t>
            </a:r>
          </a:p>
          <a:p>
            <a:pPr marL="457200" indent="-457200">
              <a:buFont typeface="Arial" panose="020B0604020202020204" pitchFamily="34" charset="0"/>
              <a:buChar char="•"/>
            </a:pPr>
            <a:r>
              <a:rPr lang="en-US" sz="2800" dirty="0"/>
              <a:t>Defines CPIC level status</a:t>
            </a:r>
          </a:p>
          <a:p>
            <a:pPr marL="457200" indent="-457200">
              <a:buFont typeface="Arial" panose="020B0604020202020204" pitchFamily="34" charset="0"/>
              <a:buChar char="•"/>
            </a:pPr>
            <a:r>
              <a:rPr lang="en-US" sz="2800" dirty="0"/>
              <a:t>Quick links to guideline as well as publications (PMID)</a:t>
            </a:r>
          </a:p>
          <a:p>
            <a:pPr marL="1200150" lvl="2" indent="-285750">
              <a:buFont typeface="Arial" panose="020B0604020202020204" pitchFamily="34" charset="0"/>
              <a:buChar char="•"/>
            </a:pPr>
            <a:endParaRPr lang="en-US" sz="2400" dirty="0"/>
          </a:p>
        </p:txBody>
      </p:sp>
      <p:cxnSp>
        <p:nvCxnSpPr>
          <p:cNvPr id="14" name="Straight Arrow Connector 13">
            <a:extLst>
              <a:ext uri="{FF2B5EF4-FFF2-40B4-BE49-F238E27FC236}">
                <a16:creationId xmlns:a16="http://schemas.microsoft.com/office/drawing/2014/main" id="{8B7A7917-752E-EF36-2945-189BA1F08186}"/>
              </a:ext>
            </a:extLst>
          </p:cNvPr>
          <p:cNvCxnSpPr>
            <a:cxnSpLocks/>
          </p:cNvCxnSpPr>
          <p:nvPr/>
        </p:nvCxnSpPr>
        <p:spPr>
          <a:xfrm flipH="1">
            <a:off x="6781800" y="4953000"/>
            <a:ext cx="137160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912EC9C-2EF4-FB34-F678-6414DBD5A9B7}"/>
              </a:ext>
            </a:extLst>
          </p:cNvPr>
          <p:cNvCxnSpPr>
            <a:cxnSpLocks/>
          </p:cNvCxnSpPr>
          <p:nvPr/>
        </p:nvCxnSpPr>
        <p:spPr>
          <a:xfrm flipH="1">
            <a:off x="3286942" y="4191000"/>
            <a:ext cx="4866458" cy="533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32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957636D-8FAE-6214-D1E7-CB45A49DFB75}"/>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gn="l">
              <a:lnSpc>
                <a:spcPct val="90000"/>
              </a:lnSpc>
            </a:pPr>
            <a:r>
              <a:rPr lang="en-US" sz="4000" kern="1200" dirty="0">
                <a:solidFill>
                  <a:schemeClr val="tx1"/>
                </a:solidFill>
                <a:latin typeface="+mj-lt"/>
                <a:ea typeface="+mj-ea"/>
                <a:cs typeface="+mj-cs"/>
              </a:rPr>
              <a:t>Considerations for Assignment of CPIC Level for Genes/Drugs</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agram of a drug use&#10;&#10;Description automatically generated with medium confidence">
            <a:extLst>
              <a:ext uri="{FF2B5EF4-FFF2-40B4-BE49-F238E27FC236}">
                <a16:creationId xmlns:a16="http://schemas.microsoft.com/office/drawing/2014/main" id="{4EC07621-FFDE-A444-B6A5-9E83C3955BC3}"/>
              </a:ext>
            </a:extLst>
          </p:cNvPr>
          <p:cNvPicPr>
            <a:picLocks noChangeAspect="1"/>
          </p:cNvPicPr>
          <p:nvPr/>
        </p:nvPicPr>
        <p:blipFill>
          <a:blip r:embed="rId3"/>
          <a:stretch>
            <a:fillRect/>
          </a:stretch>
        </p:blipFill>
        <p:spPr>
          <a:xfrm>
            <a:off x="4118184" y="639194"/>
            <a:ext cx="8089898" cy="5420230"/>
          </a:xfrm>
          <a:prstGeom prst="rect">
            <a:avLst/>
          </a:prstGeom>
        </p:spPr>
      </p:pic>
      <p:sp>
        <p:nvSpPr>
          <p:cNvPr id="5" name="Rectangle 4">
            <a:extLst>
              <a:ext uri="{FF2B5EF4-FFF2-40B4-BE49-F238E27FC236}">
                <a16:creationId xmlns:a16="http://schemas.microsoft.com/office/drawing/2014/main" id="{19F48270-EBB0-713D-B346-D4347675FE9D}"/>
              </a:ext>
            </a:extLst>
          </p:cNvPr>
          <p:cNvSpPr/>
          <p:nvPr/>
        </p:nvSpPr>
        <p:spPr>
          <a:xfrm>
            <a:off x="8278169" y="6400800"/>
            <a:ext cx="4041106" cy="338554"/>
          </a:xfrm>
          <a:prstGeom prst="rect">
            <a:avLst/>
          </a:prstGeom>
        </p:spPr>
        <p:txBody>
          <a:bodyPr wrap="none">
            <a:spAutoFit/>
          </a:bodyPr>
          <a:lstStyle/>
          <a:p>
            <a:r>
              <a:rPr lang="en-US" sz="1600" dirty="0">
                <a:hlinkClick r:id="rId4"/>
              </a:rPr>
              <a:t>https://cpicpgx.org/prioritization/#flowchart</a:t>
            </a:r>
            <a:r>
              <a:rPr lang="en-US" sz="1600" dirty="0"/>
              <a:t>   </a:t>
            </a:r>
          </a:p>
        </p:txBody>
      </p:sp>
    </p:spTree>
    <p:extLst>
      <p:ext uri="{BB962C8B-B14F-4D97-AF65-F5344CB8AC3E}">
        <p14:creationId xmlns:p14="http://schemas.microsoft.com/office/powerpoint/2010/main" val="3358184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7B3DD6-9368-FF80-14F2-096BC8376316}"/>
              </a:ext>
            </a:extLst>
          </p:cNvPr>
          <p:cNvSpPr>
            <a:spLocks noGrp="1"/>
          </p:cNvSpPr>
          <p:nvPr>
            <p:ph type="title"/>
          </p:nvPr>
        </p:nvSpPr>
        <p:spPr>
          <a:xfrm>
            <a:off x="7041856" y="2944090"/>
            <a:ext cx="4036334" cy="2387600"/>
          </a:xfrm>
        </p:spPr>
        <p:txBody>
          <a:bodyPr vert="horz" lIns="91440" tIns="45720" rIns="91440" bIns="45720" rtlCol="0" anchor="t">
            <a:normAutofit/>
          </a:bodyPr>
          <a:lstStyle/>
          <a:p>
            <a:pPr algn="l">
              <a:lnSpc>
                <a:spcPct val="90000"/>
              </a:lnSpc>
            </a:pPr>
            <a:r>
              <a:rPr lang="en-US" sz="4200" kern="1200">
                <a:solidFill>
                  <a:schemeClr val="tx1"/>
                </a:solidFill>
                <a:latin typeface="+mj-lt"/>
                <a:ea typeface="+mj-ea"/>
                <a:cs typeface="+mj-cs"/>
              </a:rPr>
              <a:t>Level Definitions for CPIC Genes/Drugs</a:t>
            </a:r>
          </a:p>
        </p:txBody>
      </p:sp>
      <p:sp>
        <p:nvSpPr>
          <p:cNvPr id="4" name="Rectangle 3">
            <a:extLst>
              <a:ext uri="{FF2B5EF4-FFF2-40B4-BE49-F238E27FC236}">
                <a16:creationId xmlns:a16="http://schemas.microsoft.com/office/drawing/2014/main" id="{17AB8BA7-4602-4DFE-A5AF-D962730A80FC}"/>
              </a:ext>
            </a:extLst>
          </p:cNvPr>
          <p:cNvSpPr/>
          <p:nvPr/>
        </p:nvSpPr>
        <p:spPr>
          <a:xfrm>
            <a:off x="8305800" y="6480117"/>
            <a:ext cx="4036333" cy="300686"/>
          </a:xfrm>
          <a:prstGeom prst="rect">
            <a:avLst/>
          </a:prstGeom>
        </p:spPr>
        <p:txBody>
          <a:bodyPr vert="horz" lIns="91440" tIns="45720" rIns="91440" bIns="45720" rtlCol="0" anchor="b">
            <a:normAutofit lnSpcReduction="10000"/>
          </a:bodyPr>
          <a:lstStyle/>
          <a:p>
            <a:pPr>
              <a:lnSpc>
                <a:spcPct val="90000"/>
              </a:lnSpc>
              <a:spcBef>
                <a:spcPts val="1000"/>
              </a:spcBef>
              <a:spcAft>
                <a:spcPts val="600"/>
              </a:spcAft>
            </a:pPr>
            <a:r>
              <a:rPr lang="en-US" sz="1600" kern="1200" dirty="0">
                <a:solidFill>
                  <a:schemeClr val="tx1"/>
                </a:solidFill>
                <a:latin typeface="+mn-lt"/>
                <a:ea typeface="+mn-ea"/>
                <a:cs typeface="+mn-cs"/>
                <a:hlinkClick r:id="rId2"/>
              </a:rPr>
              <a:t>https://cpicpgx.org/prioritization/#flowchart</a:t>
            </a:r>
            <a:r>
              <a:rPr lang="en-US" sz="1600" kern="1200" dirty="0">
                <a:solidFill>
                  <a:schemeClr val="tx1"/>
                </a:solidFill>
                <a:latin typeface="+mn-lt"/>
                <a:ea typeface="+mn-ea"/>
                <a:cs typeface="+mn-cs"/>
              </a:rPr>
              <a:t> </a:t>
            </a:r>
          </a:p>
        </p:txBody>
      </p:sp>
      <p:sp>
        <p:nvSpPr>
          <p:cNvPr id="77" name="Rectangle 7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1D4FD71-3B96-7C21-59AA-D302F4857E79}"/>
              </a:ext>
            </a:extLst>
          </p:cNvPr>
          <p:cNvPicPr>
            <a:picLocks noChangeAspect="1"/>
          </p:cNvPicPr>
          <p:nvPr/>
        </p:nvPicPr>
        <p:blipFill>
          <a:blip r:embed="rId3"/>
          <a:stretch>
            <a:fillRect/>
          </a:stretch>
        </p:blipFill>
        <p:spPr>
          <a:xfrm>
            <a:off x="568795" y="673474"/>
            <a:ext cx="5937396" cy="5422526"/>
          </a:xfrm>
          <a:prstGeom prst="rect">
            <a:avLst/>
          </a:prstGeom>
        </p:spPr>
      </p:pic>
      <p:grpSp>
        <p:nvGrpSpPr>
          <p:cNvPr id="81" name="Group 8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82" name="Rectangle 8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8603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04D753DB-DB23-D873-AA95-289D14308A7D}"/>
              </a:ext>
            </a:extLst>
          </p:cNvPr>
          <p:cNvSpPr>
            <a:spLocks noGrp="1"/>
          </p:cNvSpPr>
          <p:nvPr>
            <p:ph type="title"/>
          </p:nvPr>
        </p:nvSpPr>
        <p:spPr>
          <a:xfrm>
            <a:off x="900491" y="-173752"/>
            <a:ext cx="10515600" cy="1325563"/>
          </a:xfrm>
        </p:spPr>
        <p:txBody>
          <a:bodyPr>
            <a:normAutofit/>
          </a:bodyPr>
          <a:lstStyle/>
          <a:p>
            <a:r>
              <a:rPr lang="en-US" sz="4400" dirty="0"/>
              <a:t>Resources Available on CPIC Website</a:t>
            </a:r>
            <a:endParaRPr lang="en-US"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BA4A7F68-83F8-9120-207D-4EAD14ED4738}"/>
              </a:ext>
            </a:extLst>
          </p:cNvPr>
          <p:cNvPicPr>
            <a:picLocks noChangeAspect="1"/>
          </p:cNvPicPr>
          <p:nvPr/>
        </p:nvPicPr>
        <p:blipFill>
          <a:blip r:embed="rId2"/>
          <a:stretch>
            <a:fillRect/>
          </a:stretch>
        </p:blipFill>
        <p:spPr>
          <a:xfrm>
            <a:off x="2520634" y="1119547"/>
            <a:ext cx="7684748" cy="5057416"/>
          </a:xfrm>
          <a:prstGeom prst="rect">
            <a:avLst/>
          </a:prstGeom>
        </p:spPr>
      </p:pic>
      <p:sp>
        <p:nvSpPr>
          <p:cNvPr id="6" name="Rectangle 5">
            <a:extLst>
              <a:ext uri="{FF2B5EF4-FFF2-40B4-BE49-F238E27FC236}">
                <a16:creationId xmlns:a16="http://schemas.microsoft.com/office/drawing/2014/main" id="{68A8F482-3929-9A1F-E2BC-F74EF7F9EAE7}"/>
              </a:ext>
            </a:extLst>
          </p:cNvPr>
          <p:cNvSpPr/>
          <p:nvPr/>
        </p:nvSpPr>
        <p:spPr>
          <a:xfrm>
            <a:off x="6386199" y="1151811"/>
            <a:ext cx="798963" cy="43028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4D8019-5EEB-B9E4-E7F9-55791BF08F8D}"/>
              </a:ext>
            </a:extLst>
          </p:cNvPr>
          <p:cNvSpPr txBox="1"/>
          <p:nvPr/>
        </p:nvSpPr>
        <p:spPr>
          <a:xfrm>
            <a:off x="7271092" y="3672707"/>
            <a:ext cx="1709746" cy="307777"/>
          </a:xfrm>
          <a:prstGeom prst="rect">
            <a:avLst/>
          </a:prstGeom>
          <a:noFill/>
          <a:ln w="38100">
            <a:solidFill>
              <a:srgbClr val="FF0000"/>
            </a:solidFill>
          </a:ln>
        </p:spPr>
        <p:txBody>
          <a:bodyPr wrap="square" rtlCol="0">
            <a:spAutoFit/>
          </a:bodyPr>
          <a:lstStyle/>
          <a:p>
            <a:r>
              <a:rPr lang="en-US" sz="1400" dirty="0"/>
              <a:t>CPIC Overview slides</a:t>
            </a:r>
          </a:p>
        </p:txBody>
      </p:sp>
      <p:cxnSp>
        <p:nvCxnSpPr>
          <p:cNvPr id="8" name="Straight Arrow Connector 7">
            <a:extLst>
              <a:ext uri="{FF2B5EF4-FFF2-40B4-BE49-F238E27FC236}">
                <a16:creationId xmlns:a16="http://schemas.microsoft.com/office/drawing/2014/main" id="{4437C47F-593F-469A-D6E9-B9C102EBB97D}"/>
              </a:ext>
            </a:extLst>
          </p:cNvPr>
          <p:cNvCxnSpPr>
            <a:cxnSpLocks/>
          </p:cNvCxnSpPr>
          <p:nvPr/>
        </p:nvCxnSpPr>
        <p:spPr>
          <a:xfrm flipH="1" flipV="1">
            <a:off x="6125817" y="3584026"/>
            <a:ext cx="1145275" cy="221298"/>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64740874-67C6-DA41-AA5D-811BDDD1F900}"/>
              </a:ext>
            </a:extLst>
          </p:cNvPr>
          <p:cNvSpPr txBox="1"/>
          <p:nvPr/>
        </p:nvSpPr>
        <p:spPr>
          <a:xfrm>
            <a:off x="9448800" y="6479958"/>
            <a:ext cx="3048828" cy="338554"/>
          </a:xfrm>
          <a:prstGeom prst="rect">
            <a:avLst/>
          </a:prstGeom>
          <a:noFill/>
        </p:spPr>
        <p:txBody>
          <a:bodyPr wrap="square">
            <a:spAutoFit/>
          </a:bodyPr>
          <a:lstStyle/>
          <a:p>
            <a:r>
              <a:rPr lang="en-US" sz="1600" dirty="0">
                <a:hlinkClick r:id="rId3"/>
              </a:rPr>
              <a:t>https://cpicpgx.org/resources/</a:t>
            </a:r>
            <a:r>
              <a:rPr lang="en-US" sz="1600" dirty="0"/>
              <a:t> </a:t>
            </a:r>
          </a:p>
        </p:txBody>
      </p:sp>
    </p:spTree>
    <p:extLst>
      <p:ext uri="{BB962C8B-B14F-4D97-AF65-F5344CB8AC3E}">
        <p14:creationId xmlns:p14="http://schemas.microsoft.com/office/powerpoint/2010/main" val="670859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1" name="Rectangle 10">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CBD1AC-D192-2D80-E4D0-701CACA6DD4B}"/>
              </a:ext>
            </a:extLst>
          </p:cNvPr>
          <p:cNvPicPr>
            <a:picLocks noChangeAspect="1"/>
          </p:cNvPicPr>
          <p:nvPr/>
        </p:nvPicPr>
        <p:blipFill>
          <a:blip r:embed="rId2"/>
          <a:stretch>
            <a:fillRect/>
          </a:stretch>
        </p:blipFill>
        <p:spPr>
          <a:xfrm>
            <a:off x="2016173" y="1013973"/>
            <a:ext cx="6975427" cy="5286102"/>
          </a:xfrm>
          <a:prstGeom prst="rect">
            <a:avLst/>
          </a:prstGeom>
        </p:spPr>
      </p:pic>
      <p:sp>
        <p:nvSpPr>
          <p:cNvPr id="6" name="TextBox 5">
            <a:extLst>
              <a:ext uri="{FF2B5EF4-FFF2-40B4-BE49-F238E27FC236}">
                <a16:creationId xmlns:a16="http://schemas.microsoft.com/office/drawing/2014/main" id="{3B832BC4-8118-C0D9-B8A1-CC0755DAA442}"/>
              </a:ext>
            </a:extLst>
          </p:cNvPr>
          <p:cNvSpPr txBox="1"/>
          <p:nvPr/>
        </p:nvSpPr>
        <p:spPr>
          <a:xfrm>
            <a:off x="5973993" y="3079372"/>
            <a:ext cx="1143000" cy="307777"/>
          </a:xfrm>
          <a:prstGeom prst="rect">
            <a:avLst/>
          </a:prstGeom>
          <a:noFill/>
          <a:ln w="38100">
            <a:solidFill>
              <a:srgbClr val="FF0000"/>
            </a:solidFill>
          </a:ln>
        </p:spPr>
        <p:txBody>
          <a:bodyPr wrap="square" rtlCol="0">
            <a:spAutoFit/>
          </a:bodyPr>
          <a:lstStyle/>
          <a:p>
            <a:r>
              <a:rPr lang="en-US" sz="1400" dirty="0"/>
              <a:t>CPIC projects</a:t>
            </a:r>
          </a:p>
        </p:txBody>
      </p:sp>
      <p:cxnSp>
        <p:nvCxnSpPr>
          <p:cNvPr id="7" name="Straight Arrow Connector 6">
            <a:extLst>
              <a:ext uri="{FF2B5EF4-FFF2-40B4-BE49-F238E27FC236}">
                <a16:creationId xmlns:a16="http://schemas.microsoft.com/office/drawing/2014/main" id="{29056EA7-BE75-3938-264A-9D053AACBED7}"/>
              </a:ext>
            </a:extLst>
          </p:cNvPr>
          <p:cNvCxnSpPr>
            <a:cxnSpLocks/>
          </p:cNvCxnSpPr>
          <p:nvPr/>
        </p:nvCxnSpPr>
        <p:spPr>
          <a:xfrm flipH="1">
            <a:off x="4884956" y="3233261"/>
            <a:ext cx="1081009" cy="216235"/>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1B816AC-857F-ACAF-87C1-6F31B49FDA53}"/>
              </a:ext>
            </a:extLst>
          </p:cNvPr>
          <p:cNvSpPr txBox="1"/>
          <p:nvPr/>
        </p:nvSpPr>
        <p:spPr>
          <a:xfrm>
            <a:off x="4981127" y="5001411"/>
            <a:ext cx="1905000" cy="307777"/>
          </a:xfrm>
          <a:prstGeom prst="rect">
            <a:avLst/>
          </a:prstGeom>
          <a:noFill/>
          <a:ln w="38100">
            <a:solidFill>
              <a:srgbClr val="FF0000"/>
            </a:solidFill>
          </a:ln>
        </p:spPr>
        <p:txBody>
          <a:bodyPr wrap="square" rtlCol="0">
            <a:spAutoFit/>
          </a:bodyPr>
          <a:lstStyle/>
          <a:p>
            <a:r>
              <a:rPr lang="en-US" sz="1400" dirty="0"/>
              <a:t>CPIC SOPs</a:t>
            </a:r>
          </a:p>
        </p:txBody>
      </p:sp>
      <p:cxnSp>
        <p:nvCxnSpPr>
          <p:cNvPr id="15" name="Straight Arrow Connector 14">
            <a:extLst>
              <a:ext uri="{FF2B5EF4-FFF2-40B4-BE49-F238E27FC236}">
                <a16:creationId xmlns:a16="http://schemas.microsoft.com/office/drawing/2014/main" id="{A4F5D941-9BB7-1ECE-3F99-23CC81566E78}"/>
              </a:ext>
            </a:extLst>
          </p:cNvPr>
          <p:cNvCxnSpPr>
            <a:cxnSpLocks/>
            <a:stCxn id="13" idx="1"/>
          </p:cNvCxnSpPr>
          <p:nvPr/>
        </p:nvCxnSpPr>
        <p:spPr>
          <a:xfrm flipH="1">
            <a:off x="2859747" y="5155300"/>
            <a:ext cx="2121380" cy="87298"/>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BABEEF7-E7DD-27C6-ED96-BB5B4DFA181B}"/>
              </a:ext>
            </a:extLst>
          </p:cNvPr>
          <p:cNvSpPr txBox="1"/>
          <p:nvPr/>
        </p:nvSpPr>
        <p:spPr>
          <a:xfrm>
            <a:off x="9341305" y="6474682"/>
            <a:ext cx="2883825" cy="338554"/>
          </a:xfrm>
          <a:prstGeom prst="rect">
            <a:avLst/>
          </a:prstGeom>
          <a:noFill/>
        </p:spPr>
        <p:txBody>
          <a:bodyPr wrap="square">
            <a:spAutoFit/>
          </a:bodyPr>
          <a:lstStyle/>
          <a:p>
            <a:r>
              <a:rPr lang="en-US" sz="1600" dirty="0">
                <a:hlinkClick r:id="rId3"/>
              </a:rPr>
              <a:t>https://cpicpgx.org/resources/</a:t>
            </a:r>
            <a:r>
              <a:rPr lang="en-US" sz="1600" dirty="0"/>
              <a:t> </a:t>
            </a:r>
          </a:p>
        </p:txBody>
      </p:sp>
      <p:sp>
        <p:nvSpPr>
          <p:cNvPr id="2" name="TextBox 1">
            <a:extLst>
              <a:ext uri="{FF2B5EF4-FFF2-40B4-BE49-F238E27FC236}">
                <a16:creationId xmlns:a16="http://schemas.microsoft.com/office/drawing/2014/main" id="{BECA9405-0FEB-4D47-CAC0-4F8EB0F9C992}"/>
              </a:ext>
            </a:extLst>
          </p:cNvPr>
          <p:cNvSpPr txBox="1"/>
          <p:nvPr/>
        </p:nvSpPr>
        <p:spPr>
          <a:xfrm>
            <a:off x="2133600" y="221379"/>
            <a:ext cx="9601200" cy="707886"/>
          </a:xfrm>
          <a:prstGeom prst="rect">
            <a:avLst/>
          </a:prstGeom>
          <a:noFill/>
        </p:spPr>
        <p:txBody>
          <a:bodyPr wrap="square" rtlCol="0">
            <a:spAutoFit/>
          </a:bodyPr>
          <a:lstStyle/>
          <a:p>
            <a:pPr algn="ctr"/>
            <a:r>
              <a:rPr lang="en-US" sz="4000" dirty="0"/>
              <a:t>Resources Available on CPIC Website, cont.</a:t>
            </a:r>
          </a:p>
        </p:txBody>
      </p:sp>
      <p:sp>
        <p:nvSpPr>
          <p:cNvPr id="3" name="TextBox 2">
            <a:extLst>
              <a:ext uri="{FF2B5EF4-FFF2-40B4-BE49-F238E27FC236}">
                <a16:creationId xmlns:a16="http://schemas.microsoft.com/office/drawing/2014/main" id="{85AA0621-817E-DC40-56D0-6F6C0793D689}"/>
              </a:ext>
            </a:extLst>
          </p:cNvPr>
          <p:cNvSpPr txBox="1"/>
          <p:nvPr/>
        </p:nvSpPr>
        <p:spPr>
          <a:xfrm>
            <a:off x="4998589" y="1191855"/>
            <a:ext cx="5818945" cy="307777"/>
          </a:xfrm>
          <a:prstGeom prst="rect">
            <a:avLst/>
          </a:prstGeom>
          <a:noFill/>
          <a:ln w="38100">
            <a:solidFill>
              <a:srgbClr val="FF0000"/>
            </a:solidFill>
          </a:ln>
        </p:spPr>
        <p:txBody>
          <a:bodyPr wrap="square" rtlCol="0">
            <a:spAutoFit/>
          </a:bodyPr>
          <a:lstStyle/>
          <a:p>
            <a:r>
              <a:rPr lang="en-US" sz="1400" dirty="0"/>
              <a:t>Institutions utilizing CPIC guidelines with contact information, if available</a:t>
            </a:r>
          </a:p>
        </p:txBody>
      </p:sp>
      <p:cxnSp>
        <p:nvCxnSpPr>
          <p:cNvPr id="4" name="Straight Arrow Connector 3">
            <a:extLst>
              <a:ext uri="{FF2B5EF4-FFF2-40B4-BE49-F238E27FC236}">
                <a16:creationId xmlns:a16="http://schemas.microsoft.com/office/drawing/2014/main" id="{98117857-7203-8812-F673-11E34E694D97}"/>
              </a:ext>
            </a:extLst>
          </p:cNvPr>
          <p:cNvCxnSpPr>
            <a:cxnSpLocks/>
          </p:cNvCxnSpPr>
          <p:nvPr/>
        </p:nvCxnSpPr>
        <p:spPr>
          <a:xfrm flipH="1">
            <a:off x="3900118" y="1332061"/>
            <a:ext cx="1081009" cy="216235"/>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24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D99437E-FE0E-AF45-043F-A9E35B513706}"/>
              </a:ext>
            </a:extLst>
          </p:cNvPr>
          <p:cNvPicPr>
            <a:picLocks noChangeAspect="1"/>
          </p:cNvPicPr>
          <p:nvPr/>
        </p:nvPicPr>
        <p:blipFill>
          <a:blip r:embed="rId3"/>
          <a:stretch>
            <a:fillRect/>
          </a:stretch>
        </p:blipFill>
        <p:spPr>
          <a:xfrm>
            <a:off x="5486400" y="1033577"/>
            <a:ext cx="4939015" cy="4790845"/>
          </a:xfrm>
          <a:prstGeom prst="rect">
            <a:avLst/>
          </a:prstGeom>
        </p:spPr>
      </p:pic>
      <p:sp>
        <p:nvSpPr>
          <p:cNvPr id="3" name="Rectangle 2"/>
          <p:cNvSpPr/>
          <p:nvPr/>
        </p:nvSpPr>
        <p:spPr>
          <a:xfrm>
            <a:off x="8884876" y="6453185"/>
            <a:ext cx="3307124" cy="338554"/>
          </a:xfrm>
          <a:prstGeom prst="rect">
            <a:avLst/>
          </a:prstGeom>
        </p:spPr>
        <p:txBody>
          <a:bodyPr wrap="none">
            <a:spAutoFit/>
          </a:bodyPr>
          <a:lstStyle/>
          <a:p>
            <a:pPr>
              <a:spcAft>
                <a:spcPts val="600"/>
              </a:spcAft>
            </a:pPr>
            <a:r>
              <a:rPr lang="en-US" sz="1600" dirty="0">
                <a:hlinkClick r:id="rId4"/>
              </a:rPr>
              <a:t>https://cpicpgx.org/implementation/</a:t>
            </a:r>
            <a:r>
              <a:rPr lang="en-US" sz="1600" dirty="0"/>
              <a:t> </a:t>
            </a:r>
            <a:endParaRPr lang="en-US" sz="1600"/>
          </a:p>
        </p:txBody>
      </p:sp>
      <p:sp>
        <p:nvSpPr>
          <p:cNvPr id="2" name="TextBox 1">
            <a:extLst>
              <a:ext uri="{FF2B5EF4-FFF2-40B4-BE49-F238E27FC236}">
                <a16:creationId xmlns:a16="http://schemas.microsoft.com/office/drawing/2014/main" id="{7F63F56F-509A-BD3C-5E92-F11EAFC8C933}"/>
              </a:ext>
            </a:extLst>
          </p:cNvPr>
          <p:cNvSpPr txBox="1"/>
          <p:nvPr/>
        </p:nvSpPr>
        <p:spPr>
          <a:xfrm>
            <a:off x="838200" y="175811"/>
            <a:ext cx="10515600" cy="584775"/>
          </a:xfrm>
          <a:prstGeom prst="rect">
            <a:avLst/>
          </a:prstGeom>
          <a:noFill/>
        </p:spPr>
        <p:txBody>
          <a:bodyPr wrap="square" rtlCol="0">
            <a:spAutoFit/>
          </a:bodyPr>
          <a:lstStyle/>
          <a:p>
            <a:pPr algn="ctr"/>
            <a:r>
              <a:rPr lang="en-US" sz="3200" dirty="0"/>
              <a:t>Sites Utilizing CPIC Guidelines</a:t>
            </a:r>
          </a:p>
        </p:txBody>
      </p:sp>
      <p:sp>
        <p:nvSpPr>
          <p:cNvPr id="6" name="TextBox 5">
            <a:extLst>
              <a:ext uri="{FF2B5EF4-FFF2-40B4-BE49-F238E27FC236}">
                <a16:creationId xmlns:a16="http://schemas.microsoft.com/office/drawing/2014/main" id="{34EE7382-9C2C-3897-35D2-020A40137647}"/>
              </a:ext>
            </a:extLst>
          </p:cNvPr>
          <p:cNvSpPr txBox="1"/>
          <p:nvPr/>
        </p:nvSpPr>
        <p:spPr>
          <a:xfrm>
            <a:off x="1282939" y="1524000"/>
            <a:ext cx="3898661" cy="2308324"/>
          </a:xfrm>
          <a:prstGeom prst="rect">
            <a:avLst/>
          </a:prstGeom>
          <a:noFill/>
        </p:spPr>
        <p:txBody>
          <a:bodyPr wrap="square">
            <a:spAutoFit/>
          </a:bodyPr>
          <a:lstStyle/>
          <a:p>
            <a:r>
              <a:rPr lang="en-US" sz="1800" dirty="0">
                <a:effectLst/>
                <a:latin typeface="Times New Roman" panose="02020603050405020304" pitchFamily="18" charset="0"/>
                <a:ea typeface="Aptos" panose="020B0004020202020204" pitchFamily="34" charset="0"/>
              </a:rPr>
              <a:t>CPIC maintains a list of self-identified PGx implementers who use the CPIC guidelines, including over 128 academic and/or healthcare institutions (27 outside the USA) and 40 commercial laboratories and other companies (educational resources, translational software companies). </a:t>
            </a:r>
            <a:endParaRPr lang="en-US" dirty="0"/>
          </a:p>
        </p:txBody>
      </p:sp>
    </p:spTree>
    <p:extLst>
      <p:ext uri="{BB962C8B-B14F-4D97-AF65-F5344CB8AC3E}">
        <p14:creationId xmlns:p14="http://schemas.microsoft.com/office/powerpoint/2010/main" val="208091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365125"/>
            <a:ext cx="10515600" cy="1325563"/>
          </a:xfrm>
        </p:spPr>
        <p:txBody>
          <a:bodyPr>
            <a:normAutofit/>
          </a:bodyPr>
          <a:lstStyle/>
          <a:p>
            <a:r>
              <a:rPr lang="en-US" sz="5400"/>
              <a:t>Learning Objectives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838200" y="1929384"/>
            <a:ext cx="10515600" cy="4251960"/>
          </a:xfrm>
        </p:spPr>
        <p:txBody>
          <a:bodyPr>
            <a:normAutofit/>
          </a:bodyPr>
          <a:lstStyle/>
          <a:p>
            <a:pPr marL="0" indent="0">
              <a:buNone/>
            </a:pPr>
            <a:r>
              <a:rPr lang="en-US" sz="2200" dirty="0"/>
              <a:t>After completing this activity, the learner should be able to:</a:t>
            </a:r>
          </a:p>
          <a:p>
            <a:pPr lvl="0"/>
            <a:r>
              <a:rPr lang="en-US" sz="2200" dirty="0"/>
              <a:t>Summarize barriers to clinical implementation of pharmacogenetics</a:t>
            </a:r>
          </a:p>
          <a:p>
            <a:pPr lvl="0"/>
            <a:r>
              <a:rPr lang="en-US" sz="2200" dirty="0"/>
              <a:t>Describe Clinical Pharmacogenetics Implementation Consortium (CPIC) and the underlying assumptions of CPIC guidelines</a:t>
            </a:r>
          </a:p>
          <a:p>
            <a:pPr lvl="0"/>
            <a:r>
              <a:rPr lang="en-US" sz="2200" dirty="0"/>
              <a:t>Explain the CPIC guideline development process</a:t>
            </a:r>
          </a:p>
          <a:p>
            <a:pPr lvl="0"/>
            <a:r>
              <a:rPr lang="en-US" sz="2200" dirty="0"/>
              <a:t>Illustrate how CPIC guidelines can be used by clinicians to make specific prescribing decisions for patient care when genetic information is available</a:t>
            </a:r>
          </a:p>
          <a:p>
            <a:r>
              <a:rPr lang="en-US" sz="2200" dirty="0"/>
              <a:t>Illustrate how CPIC guidelines can be used to aid the clinical implementation of pharmacogenomics into the electronic health record with clinical decision support</a:t>
            </a:r>
          </a:p>
        </p:txBody>
      </p:sp>
    </p:spTree>
    <p:extLst>
      <p:ext uri="{BB962C8B-B14F-4D97-AF65-F5344CB8AC3E}">
        <p14:creationId xmlns:p14="http://schemas.microsoft.com/office/powerpoint/2010/main" val="1324030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066CFBA-4E1A-970F-AFE0-3233CFADEB3C}"/>
              </a:ext>
            </a:extLst>
          </p:cNvPr>
          <p:cNvSpPr>
            <a:spLocks noGrp="1"/>
          </p:cNvSpPr>
          <p:nvPr>
            <p:ph type="title"/>
          </p:nvPr>
        </p:nvSpPr>
        <p:spPr>
          <a:xfrm>
            <a:off x="841248" y="548640"/>
            <a:ext cx="3600860" cy="5431536"/>
          </a:xfrm>
        </p:spPr>
        <p:txBody>
          <a:bodyPr>
            <a:noAutofit/>
          </a:bodyPr>
          <a:lstStyle/>
          <a:p>
            <a:r>
              <a:rPr lang="en-US" sz="3600" dirty="0"/>
              <a:t>How Can CPIC Accelerate the Clinical Implementation of Pharmacogenetics into EHRs with CDS? </a:t>
            </a:r>
          </a:p>
        </p:txBody>
      </p:sp>
      <p:sp>
        <p:nvSpPr>
          <p:cNvPr id="1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E3FBA6B4-F446-32D3-F506-B017A0CE74D4}"/>
              </a:ext>
            </a:extLst>
          </p:cNvPr>
          <p:cNvPicPr>
            <a:picLocks noGrp="1" noChangeAspect="1"/>
          </p:cNvPicPr>
          <p:nvPr>
            <p:ph idx="1"/>
          </p:nvPr>
        </p:nvPicPr>
        <p:blipFill>
          <a:blip r:embed="rId2"/>
          <a:stretch>
            <a:fillRect/>
          </a:stretch>
        </p:blipFill>
        <p:spPr>
          <a:xfrm>
            <a:off x="5156222" y="788108"/>
            <a:ext cx="6715437" cy="5192067"/>
          </a:xfrm>
          <a:prstGeom prst="rect">
            <a:avLst/>
          </a:prstGeom>
        </p:spPr>
      </p:pic>
      <p:pic>
        <p:nvPicPr>
          <p:cNvPr id="10" name="Picture 4" descr="cpic-logo.jpg">
            <a:extLst>
              <a:ext uri="{FF2B5EF4-FFF2-40B4-BE49-F238E27FC236}">
                <a16:creationId xmlns:a16="http://schemas.microsoft.com/office/drawing/2014/main" id="{C56F0316-7EA1-CFCB-932C-6D3EE00B1B2C}"/>
              </a:ext>
            </a:extLst>
          </p:cNvPr>
          <p:cNvPicPr>
            <a:picLocks noChangeAspect="1"/>
          </p:cNvPicPr>
          <p:nvPr/>
        </p:nvPicPr>
        <p:blipFill>
          <a:blip r:embed="rId3" cstate="print"/>
          <a:srcRect/>
          <a:stretch>
            <a:fillRect/>
          </a:stretch>
        </p:blipFill>
        <p:spPr bwMode="auto">
          <a:xfrm>
            <a:off x="450675" y="5971272"/>
            <a:ext cx="3917837" cy="676175"/>
          </a:xfrm>
          <a:prstGeom prst="rect">
            <a:avLst/>
          </a:prstGeom>
          <a:noFill/>
          <a:ln w="9525">
            <a:noFill/>
            <a:miter lim="800000"/>
            <a:headEnd/>
            <a:tailEnd/>
          </a:ln>
        </p:spPr>
      </p:pic>
      <p:sp>
        <p:nvSpPr>
          <p:cNvPr id="12" name="TextBox 11">
            <a:extLst>
              <a:ext uri="{FF2B5EF4-FFF2-40B4-BE49-F238E27FC236}">
                <a16:creationId xmlns:a16="http://schemas.microsoft.com/office/drawing/2014/main" id="{23404665-AC0B-8C1D-B1D5-8F02268B4FD2}"/>
              </a:ext>
            </a:extLst>
          </p:cNvPr>
          <p:cNvSpPr txBox="1"/>
          <p:nvPr/>
        </p:nvSpPr>
        <p:spPr>
          <a:xfrm>
            <a:off x="9372600" y="6359538"/>
            <a:ext cx="3200400" cy="338554"/>
          </a:xfrm>
          <a:prstGeom prst="rect">
            <a:avLst/>
          </a:prstGeom>
          <a:noFill/>
        </p:spPr>
        <p:txBody>
          <a:bodyPr wrap="square">
            <a:spAutoFit/>
          </a:bodyPr>
          <a:lstStyle/>
          <a:p>
            <a:r>
              <a:rPr lang="en-US" sz="1600" dirty="0">
                <a:hlinkClick r:id="rId4"/>
              </a:rPr>
              <a:t>https://cpicpgx.org/informatics/</a:t>
            </a:r>
            <a:r>
              <a:rPr lang="en-US" sz="1600" dirty="0"/>
              <a:t> </a:t>
            </a:r>
          </a:p>
        </p:txBody>
      </p:sp>
      <p:sp>
        <p:nvSpPr>
          <p:cNvPr id="2" name="TextBox 1">
            <a:extLst>
              <a:ext uri="{FF2B5EF4-FFF2-40B4-BE49-F238E27FC236}">
                <a16:creationId xmlns:a16="http://schemas.microsoft.com/office/drawing/2014/main" id="{48CB1049-D80E-33AE-AAB1-343AD041FAD3}"/>
              </a:ext>
            </a:extLst>
          </p:cNvPr>
          <p:cNvSpPr txBox="1"/>
          <p:nvPr/>
        </p:nvSpPr>
        <p:spPr>
          <a:xfrm>
            <a:off x="9577257" y="5834312"/>
            <a:ext cx="2968752" cy="584775"/>
          </a:xfrm>
          <a:prstGeom prst="rect">
            <a:avLst/>
          </a:prstGeom>
          <a:noFill/>
        </p:spPr>
        <p:txBody>
          <a:bodyPr wrap="square" rtlCol="0">
            <a:spAutoFit/>
          </a:bodyPr>
          <a:lstStyle/>
          <a:p>
            <a:r>
              <a:rPr lang="en-US" sz="1600" dirty="0"/>
              <a:t>CDS=Clinical decision support</a:t>
            </a:r>
          </a:p>
          <a:p>
            <a:r>
              <a:rPr lang="en-US" sz="1600" dirty="0"/>
              <a:t>EHR=Electronic health record</a:t>
            </a:r>
          </a:p>
        </p:txBody>
      </p:sp>
    </p:spTree>
    <p:extLst>
      <p:ext uri="{BB962C8B-B14F-4D97-AF65-F5344CB8AC3E}">
        <p14:creationId xmlns:p14="http://schemas.microsoft.com/office/powerpoint/2010/main" val="3551443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068A6-61F3-01A7-D14A-F269FADD084D}"/>
              </a:ext>
            </a:extLst>
          </p:cNvPr>
          <p:cNvSpPr>
            <a:spLocks noGrp="1"/>
          </p:cNvSpPr>
          <p:nvPr>
            <p:ph type="title"/>
          </p:nvPr>
        </p:nvSpPr>
        <p:spPr>
          <a:xfrm>
            <a:off x="1171074" y="1396686"/>
            <a:ext cx="3240506" cy="4064628"/>
          </a:xfrm>
        </p:spPr>
        <p:txBody>
          <a:bodyPr>
            <a:normAutofit/>
          </a:bodyPr>
          <a:lstStyle/>
          <a:p>
            <a:r>
              <a:rPr lang="en-US" dirty="0"/>
              <a:t>CPIC Informatics Working Group</a:t>
            </a:r>
            <a:endParaRPr lang="en-US"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0C1AA81-63AC-4662-DB9A-E9CA3CC68A9E}"/>
              </a:ext>
            </a:extLst>
          </p:cNvPr>
          <p:cNvSpPr>
            <a:spLocks noGrp="1"/>
          </p:cNvSpPr>
          <p:nvPr>
            <p:ph idx="1"/>
          </p:nvPr>
        </p:nvSpPr>
        <p:spPr>
          <a:xfrm>
            <a:off x="5370153" y="1526033"/>
            <a:ext cx="6059847" cy="4619938"/>
          </a:xfrm>
        </p:spPr>
        <p:txBody>
          <a:bodyPr>
            <a:normAutofit fontScale="85000" lnSpcReduction="10000"/>
          </a:bodyPr>
          <a:lstStyle/>
          <a:p>
            <a:pPr>
              <a:lnSpc>
                <a:spcPct val="90000"/>
              </a:lnSpc>
            </a:pPr>
            <a:r>
              <a:rPr lang="en-US" sz="3000" dirty="0"/>
              <a:t>Goal is to support adoption of the CPIC guidelines by identifying, and resolving where possible, potential technical barriers to the implementation of the guidelines within a clinical electronic environment</a:t>
            </a:r>
          </a:p>
          <a:p>
            <a:pPr>
              <a:lnSpc>
                <a:spcPct val="90000"/>
              </a:lnSpc>
            </a:pPr>
            <a:endParaRPr lang="en-US" sz="3000" dirty="0"/>
          </a:p>
          <a:p>
            <a:pPr>
              <a:lnSpc>
                <a:spcPct val="90000"/>
              </a:lnSpc>
            </a:pPr>
            <a:r>
              <a:rPr lang="en-US" sz="3000" dirty="0"/>
              <a:t>Forum for discussion and collaboration focused on informatics issues</a:t>
            </a:r>
          </a:p>
          <a:p>
            <a:pPr>
              <a:lnSpc>
                <a:spcPct val="90000"/>
              </a:lnSpc>
            </a:pPr>
            <a:endParaRPr lang="en-US" sz="3000" dirty="0"/>
          </a:p>
          <a:p>
            <a:pPr>
              <a:lnSpc>
                <a:spcPct val="90000"/>
              </a:lnSpc>
            </a:pPr>
            <a:r>
              <a:rPr lang="en-US" sz="3000" dirty="0"/>
              <a:t>Growing interest in informatics aspects of CPIC guidelines and clinical implementation of pharmacogenetics </a:t>
            </a:r>
          </a:p>
          <a:p>
            <a:endParaRPr lang="en-US" dirty="0"/>
          </a:p>
        </p:txBody>
      </p:sp>
      <p:sp>
        <p:nvSpPr>
          <p:cNvPr id="4" name="TextBox 3">
            <a:extLst>
              <a:ext uri="{FF2B5EF4-FFF2-40B4-BE49-F238E27FC236}">
                <a16:creationId xmlns:a16="http://schemas.microsoft.com/office/drawing/2014/main" id="{139AC385-5CEE-8835-B263-E5D89A222B4A}"/>
              </a:ext>
            </a:extLst>
          </p:cNvPr>
          <p:cNvSpPr txBox="1"/>
          <p:nvPr/>
        </p:nvSpPr>
        <p:spPr>
          <a:xfrm>
            <a:off x="9220200" y="6419886"/>
            <a:ext cx="3581400" cy="338554"/>
          </a:xfrm>
          <a:prstGeom prst="rect">
            <a:avLst/>
          </a:prstGeom>
          <a:noFill/>
        </p:spPr>
        <p:txBody>
          <a:bodyPr wrap="square">
            <a:spAutoFit/>
          </a:bodyPr>
          <a:lstStyle/>
          <a:p>
            <a:r>
              <a:rPr lang="en-US" sz="1600" dirty="0">
                <a:hlinkClick r:id="rId2"/>
              </a:rPr>
              <a:t>https://cpicpgx.org/informatics/</a:t>
            </a:r>
            <a:r>
              <a:rPr lang="en-US" sz="1600" dirty="0"/>
              <a:t> </a:t>
            </a:r>
          </a:p>
        </p:txBody>
      </p:sp>
    </p:spTree>
    <p:extLst>
      <p:ext uri="{BB962C8B-B14F-4D97-AF65-F5344CB8AC3E}">
        <p14:creationId xmlns:p14="http://schemas.microsoft.com/office/powerpoint/2010/main" val="21670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12ACC-417A-37E4-BA91-22D86EEBF0B1}"/>
              </a:ext>
            </a:extLst>
          </p:cNvPr>
          <p:cNvSpPr>
            <a:spLocks noGrp="1"/>
          </p:cNvSpPr>
          <p:nvPr>
            <p:ph type="title"/>
          </p:nvPr>
        </p:nvSpPr>
        <p:spPr>
          <a:xfrm>
            <a:off x="1136917" y="1381451"/>
            <a:ext cx="4008586" cy="2570073"/>
          </a:xfrm>
        </p:spPr>
        <p:txBody>
          <a:bodyPr anchor="ctr">
            <a:normAutofit/>
          </a:bodyPr>
          <a:lstStyle/>
          <a:p>
            <a:r>
              <a:rPr lang="en-US" dirty="0"/>
              <a:t>CPIC Informatics Working Group:  </a:t>
            </a:r>
            <a:br>
              <a:rPr lang="en-US" dirty="0"/>
            </a:br>
            <a:r>
              <a:rPr lang="en-US" dirty="0"/>
              <a:t>Initial Focus </a:t>
            </a:r>
          </a:p>
        </p:txBody>
      </p:sp>
      <p:sp>
        <p:nvSpPr>
          <p:cNvPr id="3" name="Content Placeholder 2">
            <a:extLst>
              <a:ext uri="{FF2B5EF4-FFF2-40B4-BE49-F238E27FC236}">
                <a16:creationId xmlns:a16="http://schemas.microsoft.com/office/drawing/2014/main" id="{1E75868C-4E74-52C8-582B-33F8938CA998}"/>
              </a:ext>
            </a:extLst>
          </p:cNvPr>
          <p:cNvSpPr>
            <a:spLocks noGrp="1"/>
          </p:cNvSpPr>
          <p:nvPr>
            <p:ph idx="1"/>
          </p:nvPr>
        </p:nvSpPr>
        <p:spPr>
          <a:xfrm>
            <a:off x="6291923" y="1239927"/>
            <a:ext cx="4971824" cy="4680583"/>
          </a:xfrm>
        </p:spPr>
        <p:txBody>
          <a:bodyPr anchor="ctr">
            <a:normAutofit/>
          </a:bodyPr>
          <a:lstStyle/>
          <a:p>
            <a:pPr marL="0" indent="0">
              <a:lnSpc>
                <a:spcPct val="80000"/>
              </a:lnSpc>
              <a:buNone/>
            </a:pPr>
            <a:r>
              <a:rPr lang="en-US" sz="3000" u="sng" dirty="0"/>
              <a:t>Create comprehensive translation tables</a:t>
            </a:r>
            <a:r>
              <a:rPr lang="en-US" sz="3000" dirty="0"/>
              <a:t> from genotype to phenotype to clinical recommendation for CPIC guidelines </a:t>
            </a:r>
          </a:p>
          <a:p>
            <a:pPr lvl="1">
              <a:lnSpc>
                <a:spcPct val="80000"/>
              </a:lnSpc>
            </a:pPr>
            <a:r>
              <a:rPr lang="en-US" sz="2600" dirty="0"/>
              <a:t>Define structure and process to efficiently develop and maintain in the most useful format(s)</a:t>
            </a:r>
          </a:p>
          <a:p>
            <a:pPr lvl="1">
              <a:lnSpc>
                <a:spcPct val="80000"/>
              </a:lnSpc>
            </a:pPr>
            <a:r>
              <a:rPr lang="en-US" sz="2600" dirty="0"/>
              <a:t>Publish as part of CPIC guidelines and post on </a:t>
            </a:r>
            <a:r>
              <a:rPr lang="en-US" sz="2600" dirty="0" err="1"/>
              <a:t>PharmGKB</a:t>
            </a:r>
            <a:endParaRPr lang="en-US" sz="2600" dirty="0"/>
          </a:p>
          <a:p>
            <a:endParaRPr lang="en-US" sz="2000" dirty="0"/>
          </a:p>
        </p:txBody>
      </p:sp>
      <p:pic>
        <p:nvPicPr>
          <p:cNvPr id="4" name="Picture 2" descr="https://cpicpgx.org/img/logo/cpic-full-600.png">
            <a:extLst>
              <a:ext uri="{FF2B5EF4-FFF2-40B4-BE49-F238E27FC236}">
                <a16:creationId xmlns:a16="http://schemas.microsoft.com/office/drawing/2014/main" id="{D31F9C1F-13D8-2E98-8F12-79DD352A3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58" y="194254"/>
            <a:ext cx="3137020" cy="10456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33">
            <a:extLst>
              <a:ext uri="{FF2B5EF4-FFF2-40B4-BE49-F238E27FC236}">
                <a16:creationId xmlns:a16="http://schemas.microsoft.com/office/drawing/2014/main" id="{98E918A3-D512-9430-D549-C0D698AB851E}"/>
              </a:ext>
            </a:extLst>
          </p:cNvPr>
          <p:cNvGrpSpPr>
            <a:grpSpLocks/>
          </p:cNvGrpSpPr>
          <p:nvPr/>
        </p:nvGrpSpPr>
        <p:grpSpPr bwMode="auto">
          <a:xfrm>
            <a:off x="1579062" y="4093048"/>
            <a:ext cx="2924177" cy="1905000"/>
            <a:chOff x="336" y="2928"/>
            <a:chExt cx="1842" cy="1200"/>
          </a:xfrm>
        </p:grpSpPr>
        <p:sp>
          <p:nvSpPr>
            <p:cNvPr id="6" name="Rectangle 27">
              <a:extLst>
                <a:ext uri="{FF2B5EF4-FFF2-40B4-BE49-F238E27FC236}">
                  <a16:creationId xmlns:a16="http://schemas.microsoft.com/office/drawing/2014/main" id="{44847045-FE8A-F66C-7A02-DBDFD0D0CFB0}"/>
                </a:ext>
              </a:extLst>
            </p:cNvPr>
            <p:cNvSpPr>
              <a:spLocks noChangeArrowheads="1"/>
            </p:cNvSpPr>
            <p:nvPr/>
          </p:nvSpPr>
          <p:spPr bwMode="auto">
            <a:xfrm>
              <a:off x="336" y="2928"/>
              <a:ext cx="1842" cy="1200"/>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7" name="Text Box 22">
              <a:extLst>
                <a:ext uri="{FF2B5EF4-FFF2-40B4-BE49-F238E27FC236}">
                  <a16:creationId xmlns:a16="http://schemas.microsoft.com/office/drawing/2014/main" id="{D336818F-B8B9-2A9D-4DA6-BFA2A2F485DC}"/>
                </a:ext>
              </a:extLst>
            </p:cNvPr>
            <p:cNvSpPr txBox="1">
              <a:spLocks noChangeArrowheads="1"/>
            </p:cNvSpPr>
            <p:nvPr/>
          </p:nvSpPr>
          <p:spPr bwMode="auto">
            <a:xfrm>
              <a:off x="583" y="3020"/>
              <a:ext cx="1393" cy="23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Genotype/</a:t>
              </a:r>
              <a:r>
                <a:rPr lang="en-US" dirty="0" err="1">
                  <a:solidFill>
                    <a:prstClr val="black"/>
                  </a:solidFill>
                  <a:latin typeface="Arial" charset="0"/>
                </a:rPr>
                <a:t>Diplotype</a:t>
              </a:r>
              <a:endParaRPr lang="en-US" dirty="0">
                <a:solidFill>
                  <a:prstClr val="black"/>
                </a:solidFill>
                <a:latin typeface="Arial" charset="0"/>
              </a:endParaRPr>
            </a:p>
          </p:txBody>
        </p:sp>
        <p:sp>
          <p:nvSpPr>
            <p:cNvPr id="9" name="Text Box 23">
              <a:extLst>
                <a:ext uri="{FF2B5EF4-FFF2-40B4-BE49-F238E27FC236}">
                  <a16:creationId xmlns:a16="http://schemas.microsoft.com/office/drawing/2014/main" id="{85B27429-3C00-831A-E626-378F18E44647}"/>
                </a:ext>
              </a:extLst>
            </p:cNvPr>
            <p:cNvSpPr txBox="1">
              <a:spLocks noChangeArrowheads="1"/>
            </p:cNvSpPr>
            <p:nvPr/>
          </p:nvSpPr>
          <p:spPr bwMode="auto">
            <a:xfrm>
              <a:off x="878" y="3418"/>
              <a:ext cx="80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Phenotype</a:t>
              </a:r>
            </a:p>
          </p:txBody>
        </p:sp>
        <p:sp>
          <p:nvSpPr>
            <p:cNvPr id="13" name="Text Box 24">
              <a:extLst>
                <a:ext uri="{FF2B5EF4-FFF2-40B4-BE49-F238E27FC236}">
                  <a16:creationId xmlns:a16="http://schemas.microsoft.com/office/drawing/2014/main" id="{B4ECA567-6732-302B-04CF-D5B1660A2D1F}"/>
                </a:ext>
              </a:extLst>
            </p:cNvPr>
            <p:cNvSpPr txBox="1">
              <a:spLocks noChangeArrowheads="1"/>
            </p:cNvSpPr>
            <p:nvPr/>
          </p:nvSpPr>
          <p:spPr bwMode="auto">
            <a:xfrm>
              <a:off x="659" y="3804"/>
              <a:ext cx="124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Recommendation</a:t>
              </a:r>
            </a:p>
          </p:txBody>
        </p:sp>
        <p:cxnSp>
          <p:nvCxnSpPr>
            <p:cNvPr id="15" name="AutoShape 25">
              <a:extLst>
                <a:ext uri="{FF2B5EF4-FFF2-40B4-BE49-F238E27FC236}">
                  <a16:creationId xmlns:a16="http://schemas.microsoft.com/office/drawing/2014/main" id="{B22D83E1-3269-65F4-D1F3-07D59A96E4B4}"/>
                </a:ext>
              </a:extLst>
            </p:cNvPr>
            <p:cNvCxnSpPr>
              <a:cxnSpLocks noChangeShapeType="1"/>
              <a:stCxn id="7" idx="2"/>
              <a:endCxn id="9" idx="0"/>
            </p:cNvCxnSpPr>
            <p:nvPr/>
          </p:nvCxnSpPr>
          <p:spPr bwMode="auto">
            <a:xfrm>
              <a:off x="1280" y="3253"/>
              <a:ext cx="1" cy="165"/>
            </a:xfrm>
            <a:prstGeom prst="straightConnector1">
              <a:avLst/>
            </a:prstGeom>
            <a:noFill/>
            <a:ln w="28575">
              <a:solidFill>
                <a:schemeClr val="tx1"/>
              </a:solidFill>
              <a:round/>
              <a:headEnd/>
              <a:tailEnd type="triangle" w="med" len="med"/>
            </a:ln>
            <a:effectLst/>
          </p:spPr>
        </p:cxnSp>
        <p:cxnSp>
          <p:nvCxnSpPr>
            <p:cNvPr id="17" name="AutoShape 26">
              <a:extLst>
                <a:ext uri="{FF2B5EF4-FFF2-40B4-BE49-F238E27FC236}">
                  <a16:creationId xmlns:a16="http://schemas.microsoft.com/office/drawing/2014/main" id="{B913F52D-EF42-9746-A344-4943D9B4AE9B}"/>
                </a:ext>
              </a:extLst>
            </p:cNvPr>
            <p:cNvCxnSpPr>
              <a:cxnSpLocks noChangeShapeType="1"/>
              <a:stCxn id="9" idx="2"/>
              <a:endCxn id="13" idx="0"/>
            </p:cNvCxnSpPr>
            <p:nvPr/>
          </p:nvCxnSpPr>
          <p:spPr bwMode="auto">
            <a:xfrm>
              <a:off x="1280" y="3649"/>
              <a:ext cx="1" cy="155"/>
            </a:xfrm>
            <a:prstGeom prst="straightConnector1">
              <a:avLst/>
            </a:prstGeom>
            <a:noFill/>
            <a:ln w="28575">
              <a:solidFill>
                <a:schemeClr val="tx1"/>
              </a:solidFill>
              <a:round/>
              <a:headEnd/>
              <a:tailEnd type="triangle" w="med" len="med"/>
            </a:ln>
            <a:effectLst/>
          </p:spPr>
        </p:cxnSp>
      </p:grpSp>
      <p:sp>
        <p:nvSpPr>
          <p:cNvPr id="18" name="TextBox 17">
            <a:extLst>
              <a:ext uri="{FF2B5EF4-FFF2-40B4-BE49-F238E27FC236}">
                <a16:creationId xmlns:a16="http://schemas.microsoft.com/office/drawing/2014/main" id="{8357144E-4462-9B97-8701-6E12CCA02DBF}"/>
              </a:ext>
            </a:extLst>
          </p:cNvPr>
          <p:cNvSpPr txBox="1"/>
          <p:nvPr/>
        </p:nvSpPr>
        <p:spPr>
          <a:xfrm>
            <a:off x="7863435" y="6446724"/>
            <a:ext cx="3581400" cy="338554"/>
          </a:xfrm>
          <a:prstGeom prst="rect">
            <a:avLst/>
          </a:prstGeom>
          <a:noFill/>
        </p:spPr>
        <p:txBody>
          <a:bodyPr wrap="square">
            <a:spAutoFit/>
          </a:bodyPr>
          <a:lstStyle/>
          <a:p>
            <a:r>
              <a:rPr lang="en-US" sz="1600" dirty="0">
                <a:hlinkClick r:id="rId3"/>
              </a:rPr>
              <a:t>https://cpicpgx.org/informatics/</a:t>
            </a:r>
            <a:r>
              <a:rPr lang="en-US" sz="1600" dirty="0"/>
              <a:t> </a:t>
            </a:r>
          </a:p>
        </p:txBody>
      </p:sp>
    </p:spTree>
    <p:extLst>
      <p:ext uri="{BB962C8B-B14F-4D97-AF65-F5344CB8AC3E}">
        <p14:creationId xmlns:p14="http://schemas.microsoft.com/office/powerpoint/2010/main" val="102949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88B28C65-E3CD-3808-4398-1FB81219119D}"/>
              </a:ext>
            </a:extLst>
          </p:cNvPr>
          <p:cNvSpPr>
            <a:spLocks noGrp="1"/>
          </p:cNvSpPr>
          <p:nvPr>
            <p:ph type="title"/>
          </p:nvPr>
        </p:nvSpPr>
        <p:spPr>
          <a:xfrm>
            <a:off x="638880" y="457200"/>
            <a:ext cx="11248319" cy="1368614"/>
          </a:xfrm>
        </p:spPr>
        <p:txBody>
          <a:bodyPr vert="horz" lIns="91440" tIns="45720" rIns="91440" bIns="45720" rtlCol="0" anchor="ctr">
            <a:normAutofit/>
          </a:bodyPr>
          <a:lstStyle/>
          <a:p>
            <a:pPr>
              <a:lnSpc>
                <a:spcPct val="90000"/>
              </a:lnSpc>
            </a:pPr>
            <a:r>
              <a:rPr lang="en-US" sz="4600" dirty="0"/>
              <a:t>CDS Workflow, Alerts and Flow Chart Resources within CPIC Guidelines</a:t>
            </a:r>
          </a:p>
        </p:txBody>
      </p:sp>
      <p:sp>
        <p:nvSpPr>
          <p:cNvPr id="17" name="TextBox 16">
            <a:extLst>
              <a:ext uri="{FF2B5EF4-FFF2-40B4-BE49-F238E27FC236}">
                <a16:creationId xmlns:a16="http://schemas.microsoft.com/office/drawing/2014/main" id="{9CD8DCAB-2884-781E-A548-DB1D4229D54F}"/>
              </a:ext>
            </a:extLst>
          </p:cNvPr>
          <p:cNvSpPr txBox="1"/>
          <p:nvPr/>
        </p:nvSpPr>
        <p:spPr>
          <a:xfrm>
            <a:off x="5893633" y="6343969"/>
            <a:ext cx="6295319" cy="552659"/>
          </a:xfrm>
          <a:prstGeom prst="rect">
            <a:avLst/>
          </a:prstGeom>
        </p:spPr>
        <p:txBody>
          <a:bodyPr vert="horz" lIns="91440" tIns="45720" rIns="91440" bIns="45720" rtlCol="0" anchor="ctr">
            <a:normAutofit/>
          </a:bodyPr>
          <a:lstStyle/>
          <a:p>
            <a:pPr algn="ctr">
              <a:lnSpc>
                <a:spcPct val="90000"/>
              </a:lnSpc>
              <a:spcBef>
                <a:spcPts val="1000"/>
              </a:spcBef>
            </a:pPr>
            <a:r>
              <a:rPr lang="en-US" sz="1600" dirty="0">
                <a:hlinkClick r:id="rId2"/>
              </a:rPr>
              <a:t>https://cpicpgx.org/guidelines/guideline-for-voriconazole-and-cyp2c19/</a:t>
            </a:r>
            <a:r>
              <a:rPr lang="en-US" sz="1600" dirty="0"/>
              <a:t> </a:t>
            </a:r>
          </a:p>
        </p:txBody>
      </p:sp>
      <p:sp>
        <p:nvSpPr>
          <p:cNvPr id="2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14">
            <a:extLst>
              <a:ext uri="{FF2B5EF4-FFF2-40B4-BE49-F238E27FC236}">
                <a16:creationId xmlns:a16="http://schemas.microsoft.com/office/drawing/2014/main" id="{CF278E04-58C3-C047-991A-7EC247510EF0}"/>
              </a:ext>
            </a:extLst>
          </p:cNvPr>
          <p:cNvPicPr>
            <a:picLocks noGrp="1" noChangeAspect="1"/>
          </p:cNvPicPr>
          <p:nvPr>
            <p:ph sz="half" idx="2"/>
          </p:nvPr>
        </p:nvPicPr>
        <p:blipFill>
          <a:blip r:embed="rId3"/>
          <a:stretch>
            <a:fillRect/>
          </a:stretch>
        </p:blipFill>
        <p:spPr>
          <a:xfrm>
            <a:off x="6975905" y="2236031"/>
            <a:ext cx="5216172" cy="3859968"/>
          </a:xfrm>
          <a:prstGeom prst="rect">
            <a:avLst/>
          </a:prstGeom>
        </p:spPr>
      </p:pic>
      <p:pic>
        <p:nvPicPr>
          <p:cNvPr id="19" name="Picture 18">
            <a:extLst>
              <a:ext uri="{FF2B5EF4-FFF2-40B4-BE49-F238E27FC236}">
                <a16:creationId xmlns:a16="http://schemas.microsoft.com/office/drawing/2014/main" id="{DBB72C14-D5C0-3AB5-250D-2F7C9DA99B2F}"/>
              </a:ext>
            </a:extLst>
          </p:cNvPr>
          <p:cNvPicPr>
            <a:picLocks noChangeAspect="1"/>
          </p:cNvPicPr>
          <p:nvPr/>
        </p:nvPicPr>
        <p:blipFill>
          <a:blip r:embed="rId4"/>
          <a:stretch>
            <a:fillRect/>
          </a:stretch>
        </p:blipFill>
        <p:spPr>
          <a:xfrm>
            <a:off x="186536" y="2131120"/>
            <a:ext cx="6602833" cy="3964879"/>
          </a:xfrm>
          <a:prstGeom prst="rect">
            <a:avLst/>
          </a:prstGeom>
        </p:spPr>
      </p:pic>
      <p:sp>
        <p:nvSpPr>
          <p:cNvPr id="2" name="Rectangle 1">
            <a:extLst>
              <a:ext uri="{FF2B5EF4-FFF2-40B4-BE49-F238E27FC236}">
                <a16:creationId xmlns:a16="http://schemas.microsoft.com/office/drawing/2014/main" id="{598540C7-13A0-9E8E-C7B4-21BA8061D252}"/>
              </a:ext>
            </a:extLst>
          </p:cNvPr>
          <p:cNvSpPr/>
          <p:nvPr/>
        </p:nvSpPr>
        <p:spPr>
          <a:xfrm>
            <a:off x="6789369" y="4724400"/>
            <a:ext cx="4259631" cy="1676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022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F224E3-7CAA-E195-EAEF-C1943EBA42CD}"/>
              </a:ext>
            </a:extLst>
          </p:cNvPr>
          <p:cNvSpPr>
            <a:spLocks noGrp="1"/>
          </p:cNvSpPr>
          <p:nvPr>
            <p:ph type="title"/>
          </p:nvPr>
        </p:nvSpPr>
        <p:spPr>
          <a:xfrm>
            <a:off x="630936" y="640080"/>
            <a:ext cx="4818888" cy="1481328"/>
          </a:xfrm>
        </p:spPr>
        <p:txBody>
          <a:bodyPr anchor="b">
            <a:normAutofit fontScale="90000"/>
          </a:bodyPr>
          <a:lstStyle/>
          <a:p>
            <a:r>
              <a:rPr lang="en-US" sz="5400" dirty="0"/>
              <a:t>Membership Details</a:t>
            </a:r>
          </a:p>
        </p:txBody>
      </p:sp>
      <p:sp>
        <p:nvSpPr>
          <p:cNvPr id="1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EFC9D9-04EC-E896-DBF6-6B393CC381C7}"/>
              </a:ext>
            </a:extLst>
          </p:cNvPr>
          <p:cNvSpPr>
            <a:spLocks noGrp="1"/>
          </p:cNvSpPr>
          <p:nvPr>
            <p:ph idx="1"/>
          </p:nvPr>
        </p:nvSpPr>
        <p:spPr>
          <a:xfrm>
            <a:off x="616023" y="2642616"/>
            <a:ext cx="4818888" cy="3547872"/>
          </a:xfrm>
        </p:spPr>
        <p:txBody>
          <a:bodyPr anchor="t">
            <a:normAutofit/>
          </a:bodyPr>
          <a:lstStyle/>
          <a:p>
            <a:r>
              <a:rPr lang="en-US" sz="2200" dirty="0"/>
              <a:t>Membership application link available to apply for new membership</a:t>
            </a:r>
          </a:p>
          <a:p>
            <a:endParaRPr lang="en-US" sz="2200" dirty="0"/>
          </a:p>
          <a:p>
            <a:r>
              <a:rPr lang="en-US" sz="2200" dirty="0"/>
              <a:t>Existing members have access to member resources</a:t>
            </a:r>
          </a:p>
          <a:p>
            <a:endParaRPr lang="en-US" sz="2200" dirty="0"/>
          </a:p>
          <a:p>
            <a:r>
              <a:rPr lang="en-US" sz="2200" dirty="0"/>
              <a:t>Provides names, institution, group etc. of each existing member (list only available to CPIC members)</a:t>
            </a:r>
          </a:p>
        </p:txBody>
      </p:sp>
      <p:pic>
        <p:nvPicPr>
          <p:cNvPr id="5" name="Picture 4">
            <a:extLst>
              <a:ext uri="{FF2B5EF4-FFF2-40B4-BE49-F238E27FC236}">
                <a16:creationId xmlns:a16="http://schemas.microsoft.com/office/drawing/2014/main" id="{EC258E5C-8EA3-944E-8FF3-00E898330FC7}"/>
              </a:ext>
            </a:extLst>
          </p:cNvPr>
          <p:cNvPicPr>
            <a:picLocks noChangeAspect="1"/>
          </p:cNvPicPr>
          <p:nvPr/>
        </p:nvPicPr>
        <p:blipFill>
          <a:blip r:embed="rId2"/>
          <a:srcRect r="4" b="3856"/>
          <a:stretch/>
        </p:blipFill>
        <p:spPr>
          <a:xfrm>
            <a:off x="6145423" y="640080"/>
            <a:ext cx="5366218" cy="5577840"/>
          </a:xfrm>
          <a:prstGeom prst="rect">
            <a:avLst/>
          </a:prstGeom>
        </p:spPr>
      </p:pic>
      <p:sp>
        <p:nvSpPr>
          <p:cNvPr id="6" name="TextBox 5">
            <a:extLst>
              <a:ext uri="{FF2B5EF4-FFF2-40B4-BE49-F238E27FC236}">
                <a16:creationId xmlns:a16="http://schemas.microsoft.com/office/drawing/2014/main" id="{1E335B46-8062-E520-2A57-975820606C78}"/>
              </a:ext>
            </a:extLst>
          </p:cNvPr>
          <p:cNvSpPr txBox="1"/>
          <p:nvPr/>
        </p:nvSpPr>
        <p:spPr>
          <a:xfrm>
            <a:off x="7963371" y="6421731"/>
            <a:ext cx="4191000" cy="338554"/>
          </a:xfrm>
          <a:prstGeom prst="rect">
            <a:avLst/>
          </a:prstGeom>
          <a:noFill/>
        </p:spPr>
        <p:txBody>
          <a:bodyPr wrap="square" rtlCol="0">
            <a:spAutoFit/>
          </a:bodyPr>
          <a:lstStyle/>
          <a:p>
            <a:pPr algn="r"/>
            <a:r>
              <a:rPr lang="en-US" sz="1600" dirty="0">
                <a:hlinkClick r:id="rId3"/>
              </a:rPr>
              <a:t>https://cpicpgx.org/members/</a:t>
            </a:r>
            <a:r>
              <a:rPr lang="en-US" sz="1600" dirty="0"/>
              <a:t> </a:t>
            </a:r>
          </a:p>
        </p:txBody>
      </p:sp>
      <p:sp>
        <p:nvSpPr>
          <p:cNvPr id="7" name="Rectangle 6">
            <a:extLst>
              <a:ext uri="{FF2B5EF4-FFF2-40B4-BE49-F238E27FC236}">
                <a16:creationId xmlns:a16="http://schemas.microsoft.com/office/drawing/2014/main" id="{51762C7D-93F1-EDD0-C0B0-DE139F7ACC39}"/>
              </a:ext>
            </a:extLst>
          </p:cNvPr>
          <p:cNvSpPr/>
          <p:nvPr/>
        </p:nvSpPr>
        <p:spPr>
          <a:xfrm>
            <a:off x="9982200" y="640080"/>
            <a:ext cx="457200" cy="2743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28E6D1F-4A98-D77A-0E43-BC637BE70C59}"/>
              </a:ext>
            </a:extLst>
          </p:cNvPr>
          <p:cNvCxnSpPr>
            <a:cxnSpLocks/>
          </p:cNvCxnSpPr>
          <p:nvPr/>
        </p:nvCxnSpPr>
        <p:spPr>
          <a:xfrm>
            <a:off x="5181600" y="3048000"/>
            <a:ext cx="963823" cy="533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E909607-5070-54C8-9E28-86D29CA2F63E}"/>
              </a:ext>
            </a:extLst>
          </p:cNvPr>
          <p:cNvCxnSpPr>
            <a:cxnSpLocks/>
          </p:cNvCxnSpPr>
          <p:nvPr/>
        </p:nvCxnSpPr>
        <p:spPr>
          <a:xfrm>
            <a:off x="4724400" y="4267200"/>
            <a:ext cx="1421023" cy="1676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4290966-FC64-4971-7E48-B8FB4DB4F03C}"/>
              </a:ext>
            </a:extLst>
          </p:cNvPr>
          <p:cNvCxnSpPr>
            <a:cxnSpLocks/>
          </p:cNvCxnSpPr>
          <p:nvPr/>
        </p:nvCxnSpPr>
        <p:spPr>
          <a:xfrm>
            <a:off x="5105400" y="5562600"/>
            <a:ext cx="1040023"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060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9A3F99-DF66-05EE-9EF5-67C02291EAC8}"/>
              </a:ext>
            </a:extLst>
          </p:cNvPr>
          <p:cNvSpPr>
            <a:spLocks noGrp="1"/>
          </p:cNvSpPr>
          <p:nvPr>
            <p:ph type="title"/>
          </p:nvPr>
        </p:nvSpPr>
        <p:spPr>
          <a:xfrm>
            <a:off x="1171074" y="1396686"/>
            <a:ext cx="3240506" cy="4064628"/>
          </a:xfrm>
        </p:spPr>
        <p:txBody>
          <a:bodyPr>
            <a:normAutofit/>
          </a:bodyPr>
          <a:lstStyle/>
          <a:p>
            <a:r>
              <a:rPr lang="en-US" sz="3700" dirty="0">
                <a:solidFill>
                  <a:srgbClr val="FFFFFF"/>
                </a:solidFill>
              </a:rPr>
              <a:t>How to Get in Contact with CPIC or be Contacted by CPIC?</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D0DE175F-301C-A50F-AECC-A040024B874F}"/>
              </a:ext>
            </a:extLst>
          </p:cNvPr>
          <p:cNvPicPr>
            <a:picLocks noGrp="1" noChangeAspect="1"/>
          </p:cNvPicPr>
          <p:nvPr>
            <p:ph idx="1"/>
          </p:nvPr>
        </p:nvPicPr>
        <p:blipFill>
          <a:blip r:embed="rId2"/>
          <a:stretch>
            <a:fillRect/>
          </a:stretch>
        </p:blipFill>
        <p:spPr>
          <a:xfrm>
            <a:off x="5667525" y="1513632"/>
            <a:ext cx="5346140" cy="4915458"/>
          </a:xfrm>
        </p:spPr>
      </p:pic>
      <p:sp>
        <p:nvSpPr>
          <p:cNvPr id="6" name="Rectangle 5">
            <a:extLst>
              <a:ext uri="{FF2B5EF4-FFF2-40B4-BE49-F238E27FC236}">
                <a16:creationId xmlns:a16="http://schemas.microsoft.com/office/drawing/2014/main" id="{50831A42-A1B1-C4AA-3397-156B9EA5298C}"/>
              </a:ext>
            </a:extLst>
          </p:cNvPr>
          <p:cNvSpPr/>
          <p:nvPr/>
        </p:nvSpPr>
        <p:spPr>
          <a:xfrm>
            <a:off x="9847457" y="1513632"/>
            <a:ext cx="457200" cy="2743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8558C6-5A06-F243-4154-30DB3A70558F}"/>
              </a:ext>
            </a:extLst>
          </p:cNvPr>
          <p:cNvSpPr txBox="1"/>
          <p:nvPr/>
        </p:nvSpPr>
        <p:spPr>
          <a:xfrm>
            <a:off x="8610600" y="6519446"/>
            <a:ext cx="3578352" cy="338554"/>
          </a:xfrm>
          <a:prstGeom prst="rect">
            <a:avLst/>
          </a:prstGeom>
          <a:noFill/>
        </p:spPr>
        <p:txBody>
          <a:bodyPr wrap="square" rtlCol="0">
            <a:spAutoFit/>
          </a:bodyPr>
          <a:lstStyle/>
          <a:p>
            <a:pPr algn="r"/>
            <a:r>
              <a:rPr lang="en-US" sz="1600" dirty="0">
                <a:hlinkClick r:id="rId3"/>
              </a:rPr>
              <a:t>https://cpicpgx.org/contact/</a:t>
            </a:r>
            <a:r>
              <a:rPr lang="en-US" sz="1600" dirty="0"/>
              <a:t> </a:t>
            </a:r>
          </a:p>
        </p:txBody>
      </p:sp>
    </p:spTree>
    <p:extLst>
      <p:ext uri="{BB962C8B-B14F-4D97-AF65-F5344CB8AC3E}">
        <p14:creationId xmlns:p14="http://schemas.microsoft.com/office/powerpoint/2010/main" val="4112532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0BBE4-95EA-5A52-7BF3-2ECFB61F61A6}"/>
              </a:ext>
            </a:extLst>
          </p:cNvPr>
          <p:cNvPicPr>
            <a:picLocks noChangeAspect="1"/>
          </p:cNvPicPr>
          <p:nvPr/>
        </p:nvPicPr>
        <p:blipFill>
          <a:blip r:embed="rId3"/>
          <a:stretch>
            <a:fillRect/>
          </a:stretch>
        </p:blipFill>
        <p:spPr>
          <a:xfrm>
            <a:off x="1143001" y="266700"/>
            <a:ext cx="9525000" cy="6245902"/>
          </a:xfrm>
          <a:prstGeom prst="rect">
            <a:avLst/>
          </a:prstGeom>
        </p:spPr>
      </p:pic>
      <p:sp>
        <p:nvSpPr>
          <p:cNvPr id="4" name="TextBox 3">
            <a:extLst>
              <a:ext uri="{FF2B5EF4-FFF2-40B4-BE49-F238E27FC236}">
                <a16:creationId xmlns:a16="http://schemas.microsoft.com/office/drawing/2014/main" id="{1505A4B7-9BCF-9E7D-9A8A-8FE51C15BF1C}"/>
              </a:ext>
            </a:extLst>
          </p:cNvPr>
          <p:cNvSpPr txBox="1"/>
          <p:nvPr/>
        </p:nvSpPr>
        <p:spPr>
          <a:xfrm>
            <a:off x="8839200" y="4800600"/>
            <a:ext cx="2514600" cy="584775"/>
          </a:xfrm>
          <a:prstGeom prst="rect">
            <a:avLst/>
          </a:prstGeom>
          <a:noFill/>
          <a:ln w="76200">
            <a:solidFill>
              <a:srgbClr val="FF0000"/>
            </a:solidFill>
          </a:ln>
        </p:spPr>
        <p:txBody>
          <a:bodyPr wrap="square" rtlCol="0">
            <a:spAutoFit/>
          </a:bodyPr>
          <a:lstStyle/>
          <a:p>
            <a:pPr algn="ctr"/>
            <a:r>
              <a:rPr lang="en-US" sz="1600" dirty="0"/>
              <a:t>CPIC guidelines are posted on </a:t>
            </a:r>
            <a:r>
              <a:rPr lang="en-US" sz="1600" dirty="0" err="1"/>
              <a:t>PharmGKB</a:t>
            </a:r>
            <a:endParaRPr lang="en-US" sz="1600" dirty="0"/>
          </a:p>
        </p:txBody>
      </p:sp>
      <p:sp>
        <p:nvSpPr>
          <p:cNvPr id="5" name="Rectangle 4">
            <a:extLst>
              <a:ext uri="{FF2B5EF4-FFF2-40B4-BE49-F238E27FC236}">
                <a16:creationId xmlns:a16="http://schemas.microsoft.com/office/drawing/2014/main" id="{C515B0E0-0A43-4260-5E46-BFB8292022D4}"/>
              </a:ext>
            </a:extLst>
          </p:cNvPr>
          <p:cNvSpPr/>
          <p:nvPr/>
        </p:nvSpPr>
        <p:spPr>
          <a:xfrm>
            <a:off x="9646542" y="6529385"/>
            <a:ext cx="2608406" cy="338554"/>
          </a:xfrm>
          <a:prstGeom prst="rect">
            <a:avLst/>
          </a:prstGeom>
        </p:spPr>
        <p:txBody>
          <a:bodyPr wrap="none">
            <a:spAutoFit/>
          </a:bodyPr>
          <a:lstStyle/>
          <a:p>
            <a:r>
              <a:rPr lang="en-US" sz="1600" dirty="0">
                <a:hlinkClick r:id="rId4"/>
              </a:rPr>
              <a:t>https://www.pharmgkb.org/</a:t>
            </a:r>
            <a:r>
              <a:rPr lang="en-US" sz="1600" dirty="0"/>
              <a:t> </a:t>
            </a:r>
          </a:p>
        </p:txBody>
      </p:sp>
      <p:cxnSp>
        <p:nvCxnSpPr>
          <p:cNvPr id="6" name="Straight Arrow Connector 5">
            <a:extLst>
              <a:ext uri="{FF2B5EF4-FFF2-40B4-BE49-F238E27FC236}">
                <a16:creationId xmlns:a16="http://schemas.microsoft.com/office/drawing/2014/main" id="{4419D7DF-8013-DBC9-8AD7-C54AD541AFD8}"/>
              </a:ext>
            </a:extLst>
          </p:cNvPr>
          <p:cNvCxnSpPr>
            <a:cxnSpLocks/>
          </p:cNvCxnSpPr>
          <p:nvPr/>
        </p:nvCxnSpPr>
        <p:spPr>
          <a:xfrm flipH="1">
            <a:off x="9583594" y="5385375"/>
            <a:ext cx="932006" cy="558225"/>
          </a:xfrm>
          <a:prstGeom prst="straightConnector1">
            <a:avLst/>
          </a:prstGeom>
          <a:ln w="762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687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68887-5E08-FFCC-C7BB-1B1BF39EF1CE}"/>
              </a:ext>
            </a:extLst>
          </p:cNvPr>
          <p:cNvSpPr>
            <a:spLocks noGrp="1"/>
          </p:cNvSpPr>
          <p:nvPr>
            <p:ph type="title"/>
          </p:nvPr>
        </p:nvSpPr>
        <p:spPr>
          <a:xfrm>
            <a:off x="638882" y="639193"/>
            <a:ext cx="3571810" cy="3573516"/>
          </a:xfrm>
        </p:spPr>
        <p:txBody>
          <a:bodyPr vert="horz" lIns="91440" tIns="45720" rIns="91440" bIns="45720" rtlCol="0" anchor="b">
            <a:noAutofit/>
          </a:bodyPr>
          <a:lstStyle/>
          <a:p>
            <a:pPr algn="l">
              <a:lnSpc>
                <a:spcPct val="90000"/>
              </a:lnSpc>
            </a:pPr>
            <a:r>
              <a:rPr lang="en-US" sz="3600" dirty="0"/>
              <a:t>CPIC Guidelines Linked to “Practice Guideline” Filter on PubMed</a:t>
            </a:r>
            <a:endParaRPr lang="en-US" sz="3600" kern="1200" dirty="0">
              <a:solidFill>
                <a:schemeClr val="tx1"/>
              </a:solidFill>
              <a:latin typeface="+mj-lt"/>
              <a:ea typeface="+mj-ea"/>
              <a:cs typeface="+mj-cs"/>
            </a:endParaRP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F49ADE7-D79B-AF3D-7507-D827EFA5822A}"/>
              </a:ext>
            </a:extLst>
          </p:cNvPr>
          <p:cNvPicPr>
            <a:picLocks noChangeAspect="1"/>
          </p:cNvPicPr>
          <p:nvPr/>
        </p:nvPicPr>
        <p:blipFill>
          <a:blip r:embed="rId2"/>
          <a:stretch>
            <a:fillRect/>
          </a:stretch>
        </p:blipFill>
        <p:spPr>
          <a:xfrm>
            <a:off x="5257800" y="276088"/>
            <a:ext cx="5891761" cy="5931624"/>
          </a:xfrm>
          <a:prstGeom prst="rect">
            <a:avLst/>
          </a:prstGeom>
        </p:spPr>
      </p:pic>
      <p:sp>
        <p:nvSpPr>
          <p:cNvPr id="6" name="Rectangle 5">
            <a:extLst>
              <a:ext uri="{FF2B5EF4-FFF2-40B4-BE49-F238E27FC236}">
                <a16:creationId xmlns:a16="http://schemas.microsoft.com/office/drawing/2014/main" id="{32B0D0EA-3945-154F-FCBA-9D776CE796CD}"/>
              </a:ext>
            </a:extLst>
          </p:cNvPr>
          <p:cNvSpPr/>
          <p:nvPr/>
        </p:nvSpPr>
        <p:spPr>
          <a:xfrm>
            <a:off x="5410200" y="4572000"/>
            <a:ext cx="12954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89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7A550D6-1BFF-6068-3220-F3FEB799DABB}"/>
              </a:ext>
            </a:extLst>
          </p:cNvPr>
          <p:cNvPicPr>
            <a:picLocks noChangeAspect="1"/>
          </p:cNvPicPr>
          <p:nvPr/>
        </p:nvPicPr>
        <p:blipFill>
          <a:blip r:embed="rId2"/>
          <a:stretch>
            <a:fillRect/>
          </a:stretch>
        </p:blipFill>
        <p:spPr>
          <a:xfrm>
            <a:off x="702757" y="623275"/>
            <a:ext cx="6427372" cy="5607882"/>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27B55F6-1838-E584-2435-C10866846681}"/>
              </a:ext>
            </a:extLst>
          </p:cNvPr>
          <p:cNvSpPr>
            <a:spLocks noGrp="1"/>
          </p:cNvSpPr>
          <p:nvPr>
            <p:ph type="title"/>
          </p:nvPr>
        </p:nvSpPr>
        <p:spPr>
          <a:xfrm>
            <a:off x="7832886" y="990600"/>
            <a:ext cx="3377503" cy="3125746"/>
          </a:xfrm>
        </p:spPr>
        <p:txBody>
          <a:bodyPr vert="horz" lIns="91440" tIns="45720" rIns="91440" bIns="45720" rtlCol="0" anchor="b">
            <a:normAutofit/>
          </a:bodyPr>
          <a:lstStyle/>
          <a:p>
            <a:pPr>
              <a:lnSpc>
                <a:spcPct val="90000"/>
              </a:lnSpc>
            </a:pPr>
            <a:r>
              <a:rPr lang="en-US" sz="4000" kern="1200" dirty="0">
                <a:solidFill>
                  <a:schemeClr val="tx1"/>
                </a:solidFill>
                <a:latin typeface="+mj-lt"/>
                <a:ea typeface="+mj-ea"/>
                <a:cs typeface="+mj-cs"/>
              </a:rPr>
              <a:t>All CPIC Guidelines are Available for Free thru PMC</a:t>
            </a:r>
          </a:p>
        </p:txBody>
      </p:sp>
      <p:sp>
        <p:nvSpPr>
          <p:cNvPr id="19" name="Right Arrow 4">
            <a:extLst>
              <a:ext uri="{FF2B5EF4-FFF2-40B4-BE49-F238E27FC236}">
                <a16:creationId xmlns:a16="http://schemas.microsoft.com/office/drawing/2014/main" id="{97623113-D90B-DECE-4001-19F2534BC69C}"/>
              </a:ext>
            </a:extLst>
          </p:cNvPr>
          <p:cNvSpPr/>
          <p:nvPr/>
        </p:nvSpPr>
        <p:spPr>
          <a:xfrm rot="1728645" flipH="1">
            <a:off x="6497267" y="3252103"/>
            <a:ext cx="1015871" cy="3502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009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title"/>
          </p:nvPr>
        </p:nvSpPr>
        <p:spPr/>
        <p:txBody>
          <a:bodyPr/>
          <a:lstStyle/>
          <a:p>
            <a:pPr eaLnBrk="1" hangingPunct="1"/>
            <a:r>
              <a:rPr lang="en-US" sz="3200" dirty="0"/>
              <a:t>CPIC is cited in NIH’s Genetic Test Registry (GTR) for clinical pharmacogenetic tests</a:t>
            </a:r>
          </a:p>
        </p:txBody>
      </p:sp>
      <p:pic>
        <p:nvPicPr>
          <p:cNvPr id="107523" name="Picture 2"/>
          <p:cNvPicPr>
            <a:picLocks noChangeAspect="1" noChangeArrowheads="1"/>
          </p:cNvPicPr>
          <p:nvPr/>
        </p:nvPicPr>
        <p:blipFill>
          <a:blip r:embed="rId3">
            <a:extLst>
              <a:ext uri="{28A0092B-C50C-407E-A947-70E740481C1C}">
                <a14:useLocalDpi xmlns:a14="http://schemas.microsoft.com/office/drawing/2010/main" val="0"/>
              </a:ext>
            </a:extLst>
          </a:blip>
          <a:srcRect t="14583" r="4375" b="12500"/>
          <a:stretch>
            <a:fillRect/>
          </a:stretch>
        </p:blipFill>
        <p:spPr bwMode="auto">
          <a:xfrm>
            <a:off x="1524000" y="1905001"/>
            <a:ext cx="9144000" cy="418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991600" y="4800600"/>
            <a:ext cx="12954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2841248228"/>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79476" y="264190"/>
            <a:ext cx="11430000" cy="1325563"/>
          </a:xfrm>
        </p:spPr>
        <p:txBody>
          <a:bodyPr>
            <a:noAutofit/>
          </a:bodyPr>
          <a:lstStyle/>
          <a:p>
            <a:r>
              <a:rPr lang="en-US" sz="4000" dirty="0"/>
              <a:t>Survey: Challenges to Implementing Pharmacogenetics in the Clinic</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838200" y="1929384"/>
            <a:ext cx="10515600" cy="4251960"/>
          </a:xfrm>
        </p:spPr>
        <p:txBody>
          <a:bodyPr>
            <a:normAutofit/>
          </a:bodyPr>
          <a:lstStyle/>
          <a:p>
            <a:pPr marL="0" indent="0">
              <a:buNone/>
            </a:pPr>
            <a:r>
              <a:rPr lang="en-US" sz="2800" dirty="0"/>
              <a:t>What do you think is the most challenging aspect of the implementation of pharmacogenetics into the clinic? </a:t>
            </a:r>
          </a:p>
          <a:p>
            <a:pPr marL="514350" indent="-514350">
              <a:buAutoNum type="alphaUcPeriod"/>
            </a:pPr>
            <a:r>
              <a:rPr lang="en-US" sz="2400" dirty="0"/>
              <a:t>Translation of genetic information into clinical action</a:t>
            </a:r>
          </a:p>
          <a:p>
            <a:pPr marL="514350" indent="-514350">
              <a:buAutoNum type="alphaUcPeriod"/>
            </a:pPr>
            <a:r>
              <a:rPr lang="en-US" sz="2400" dirty="0"/>
              <a:t>Test cost, test reimbursement or other economic issues</a:t>
            </a:r>
          </a:p>
          <a:p>
            <a:pPr marL="514350" indent="-514350">
              <a:buAutoNum type="alphaUcPeriod"/>
            </a:pPr>
            <a:r>
              <a:rPr lang="en-US" sz="2400" dirty="0"/>
              <a:t>Availability of high-quality genotyping test (CLIA approved)</a:t>
            </a:r>
          </a:p>
          <a:p>
            <a:pPr marL="514350" indent="-514350">
              <a:buAutoNum type="alphaUcPeriod"/>
            </a:pPr>
            <a:r>
              <a:rPr lang="en-US" sz="2400" dirty="0"/>
              <a:t>Electronic medical record use, such as the application of CDS</a:t>
            </a:r>
          </a:p>
          <a:p>
            <a:pPr marL="514350" indent="-514350">
              <a:buAutoNum type="alphaUcPeriod"/>
            </a:pPr>
            <a:r>
              <a:rPr lang="en-US" sz="2400" dirty="0"/>
              <a:t>Clinician and patient resistance and/or ethical concerns</a:t>
            </a:r>
          </a:p>
        </p:txBody>
      </p:sp>
      <p:sp>
        <p:nvSpPr>
          <p:cNvPr id="2" name="TextBox 1">
            <a:extLst>
              <a:ext uri="{FF2B5EF4-FFF2-40B4-BE49-F238E27FC236}">
                <a16:creationId xmlns:a16="http://schemas.microsoft.com/office/drawing/2014/main" id="{F4F02033-153C-B173-3023-B293B6E7A11E}"/>
              </a:ext>
            </a:extLst>
          </p:cNvPr>
          <p:cNvSpPr txBox="1"/>
          <p:nvPr/>
        </p:nvSpPr>
        <p:spPr>
          <a:xfrm>
            <a:off x="8324452" y="6405128"/>
            <a:ext cx="3831370" cy="338554"/>
          </a:xfrm>
          <a:prstGeom prst="rect">
            <a:avLst/>
          </a:prstGeom>
          <a:noFill/>
        </p:spPr>
        <p:txBody>
          <a:bodyPr wrap="none" rtlCol="0">
            <a:spAutoFit/>
          </a:bodyPr>
          <a:lstStyle/>
          <a:p>
            <a:r>
              <a:rPr lang="en-US" sz="1600" i="1" dirty="0" err="1"/>
              <a:t>Clin</a:t>
            </a:r>
            <a:r>
              <a:rPr lang="en-US" sz="1600" i="1" dirty="0"/>
              <a:t> </a:t>
            </a:r>
            <a:r>
              <a:rPr lang="en-US" sz="1600" i="1" dirty="0" err="1"/>
              <a:t>Pharmacol</a:t>
            </a:r>
            <a:r>
              <a:rPr lang="en-US" sz="1600" i="1" dirty="0"/>
              <a:t> </a:t>
            </a:r>
            <a:r>
              <a:rPr lang="en-US" sz="1600" i="1" dirty="0" err="1"/>
              <a:t>Ther</a:t>
            </a:r>
            <a:r>
              <a:rPr lang="en-US" sz="1600" dirty="0"/>
              <a:t>. 2011 Mar;89(3):464-7.</a:t>
            </a:r>
          </a:p>
        </p:txBody>
      </p:sp>
    </p:spTree>
    <p:extLst>
      <p:ext uri="{BB962C8B-B14F-4D97-AF65-F5344CB8AC3E}">
        <p14:creationId xmlns:p14="http://schemas.microsoft.com/office/powerpoint/2010/main" val="2989592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97393-CDEB-D7BA-2ABE-42A484E210B8}"/>
              </a:ext>
            </a:extLst>
          </p:cNvPr>
          <p:cNvSpPr>
            <a:spLocks noGrp="1"/>
          </p:cNvSpPr>
          <p:nvPr>
            <p:ph type="title"/>
          </p:nvPr>
        </p:nvSpPr>
        <p:spPr>
          <a:xfrm>
            <a:off x="841248" y="251312"/>
            <a:ext cx="10506456" cy="1010264"/>
          </a:xfrm>
        </p:spPr>
        <p:txBody>
          <a:bodyPr vert="horz" lIns="91440" tIns="45720" rIns="91440" bIns="45720" rtlCol="0" anchor="ctr">
            <a:normAutofit/>
          </a:bodyPr>
          <a:lstStyle/>
          <a:p>
            <a:pPr algn="l">
              <a:lnSpc>
                <a:spcPct val="90000"/>
              </a:lnSpc>
            </a:pPr>
            <a:r>
              <a:rPr lang="en-US" kern="1200">
                <a:solidFill>
                  <a:schemeClr val="tx1"/>
                </a:solidFill>
                <a:latin typeface="+mj-lt"/>
                <a:ea typeface="+mj-ea"/>
                <a:cs typeface="+mj-cs"/>
              </a:rPr>
              <a:t>ASHP and ASCPT Endorse CPIC Guidelines</a:t>
            </a:r>
          </a:p>
        </p:txBody>
      </p:sp>
      <p:sp>
        <p:nvSpPr>
          <p:cNvPr id="30" name="Rectangle 29">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 name="Picture 9" descr="A close-up of a document&#10;&#10;Description automatically generated">
            <a:extLst>
              <a:ext uri="{FF2B5EF4-FFF2-40B4-BE49-F238E27FC236}">
                <a16:creationId xmlns:a16="http://schemas.microsoft.com/office/drawing/2014/main" id="{553ECCBC-5F40-4F21-BF15-E03C15DE1BEE}"/>
              </a:ext>
            </a:extLst>
          </p:cNvPr>
          <p:cNvPicPr>
            <a:picLocks noChangeAspect="1"/>
          </p:cNvPicPr>
          <p:nvPr/>
        </p:nvPicPr>
        <p:blipFill>
          <a:blip r:embed="rId2"/>
          <a:stretch>
            <a:fillRect/>
          </a:stretch>
        </p:blipFill>
        <p:spPr>
          <a:xfrm>
            <a:off x="1219200" y="1650222"/>
            <a:ext cx="4560239" cy="1878631"/>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4304414B-707C-325D-53C7-C08DCCA2A69F}"/>
              </a:ext>
            </a:extLst>
          </p:cNvPr>
          <p:cNvPicPr>
            <a:picLocks noChangeAspect="1"/>
          </p:cNvPicPr>
          <p:nvPr/>
        </p:nvPicPr>
        <p:blipFill>
          <a:blip r:embed="rId3"/>
          <a:stretch>
            <a:fillRect/>
          </a:stretch>
        </p:blipFill>
        <p:spPr>
          <a:xfrm>
            <a:off x="1219200" y="3429000"/>
            <a:ext cx="4537631" cy="2848423"/>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26AE05CE-F091-B01C-E3B9-D3CAEB5AA6C9}"/>
              </a:ext>
            </a:extLst>
          </p:cNvPr>
          <p:cNvPicPr>
            <a:picLocks noChangeAspect="1"/>
          </p:cNvPicPr>
          <p:nvPr/>
        </p:nvPicPr>
        <p:blipFill>
          <a:blip r:embed="rId4"/>
          <a:stretch>
            <a:fillRect/>
          </a:stretch>
        </p:blipFill>
        <p:spPr>
          <a:xfrm>
            <a:off x="6435171" y="2382515"/>
            <a:ext cx="5488820" cy="1982462"/>
          </a:xfrm>
          <a:prstGeom prst="rect">
            <a:avLst/>
          </a:prstGeom>
        </p:spPr>
      </p:pic>
      <p:sp>
        <p:nvSpPr>
          <p:cNvPr id="16" name="Rectangle 15">
            <a:extLst>
              <a:ext uri="{FF2B5EF4-FFF2-40B4-BE49-F238E27FC236}">
                <a16:creationId xmlns:a16="http://schemas.microsoft.com/office/drawing/2014/main" id="{81094637-3CA1-3D1A-D3FA-17E14D60A3D4}"/>
              </a:ext>
            </a:extLst>
          </p:cNvPr>
          <p:cNvSpPr/>
          <p:nvPr/>
        </p:nvSpPr>
        <p:spPr>
          <a:xfrm>
            <a:off x="6443784" y="3848046"/>
            <a:ext cx="4300416" cy="3429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 name="TextBox 3">
            <a:extLst>
              <a:ext uri="{FF2B5EF4-FFF2-40B4-BE49-F238E27FC236}">
                <a16:creationId xmlns:a16="http://schemas.microsoft.com/office/drawing/2014/main" id="{5C8D7D06-6798-11A8-D950-23448A39A624}"/>
              </a:ext>
            </a:extLst>
          </p:cNvPr>
          <p:cNvSpPr txBox="1"/>
          <p:nvPr/>
        </p:nvSpPr>
        <p:spPr>
          <a:xfrm>
            <a:off x="9677400" y="6162717"/>
            <a:ext cx="2971800" cy="584775"/>
          </a:xfrm>
          <a:prstGeom prst="rect">
            <a:avLst/>
          </a:prstGeom>
          <a:noFill/>
        </p:spPr>
        <p:txBody>
          <a:bodyPr wrap="square">
            <a:spAutoFit/>
          </a:bodyPr>
          <a:lstStyle/>
          <a:p>
            <a:r>
              <a:rPr lang="en-US" sz="1600" dirty="0">
                <a:hlinkClick r:id="rId5"/>
              </a:rPr>
              <a:t>ASHP Endorsed Documents</a:t>
            </a:r>
            <a:endParaRPr lang="en-US" sz="1600" dirty="0"/>
          </a:p>
          <a:p>
            <a:r>
              <a:rPr lang="en-US" sz="1600" dirty="0">
                <a:hlinkClick r:id="rId6"/>
              </a:rPr>
              <a:t>ASCPT Tools and Resources</a:t>
            </a:r>
            <a:r>
              <a:rPr lang="en-US" sz="1600" dirty="0"/>
              <a:t>  </a:t>
            </a:r>
          </a:p>
        </p:txBody>
      </p:sp>
    </p:spTree>
    <p:extLst>
      <p:ext uri="{BB962C8B-B14F-4D97-AF65-F5344CB8AC3E}">
        <p14:creationId xmlns:p14="http://schemas.microsoft.com/office/powerpoint/2010/main" val="3148807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C267-DE91-D365-1DC2-189D53FB77C6}"/>
              </a:ext>
            </a:extLst>
          </p:cNvPr>
          <p:cNvSpPr>
            <a:spLocks noGrp="1"/>
          </p:cNvSpPr>
          <p:nvPr>
            <p:ph type="title" idx="4294967295"/>
          </p:nvPr>
        </p:nvSpPr>
        <p:spPr>
          <a:xfrm>
            <a:off x="636178" y="0"/>
            <a:ext cx="10515600" cy="1325562"/>
          </a:xfrm>
        </p:spPr>
        <p:txBody>
          <a:bodyPr>
            <a:normAutofit/>
          </a:bodyPr>
          <a:lstStyle/>
          <a:p>
            <a:r>
              <a:rPr lang="en-US" sz="3600" dirty="0">
                <a:latin typeface="+mn-lt"/>
              </a:rPr>
              <a:t>CPIC Guidelines Cited in Clinical Practice Guidelines</a:t>
            </a:r>
          </a:p>
        </p:txBody>
      </p:sp>
      <p:pic>
        <p:nvPicPr>
          <p:cNvPr id="3" name="Picture 2">
            <a:extLst>
              <a:ext uri="{FF2B5EF4-FFF2-40B4-BE49-F238E27FC236}">
                <a16:creationId xmlns:a16="http://schemas.microsoft.com/office/drawing/2014/main" id="{01E651B0-F5B9-24B6-C46D-733F2A123FD6}"/>
              </a:ext>
            </a:extLst>
          </p:cNvPr>
          <p:cNvPicPr>
            <a:picLocks noChangeAspect="1"/>
          </p:cNvPicPr>
          <p:nvPr/>
        </p:nvPicPr>
        <p:blipFill rotWithShape="1">
          <a:blip r:embed="rId2"/>
          <a:srcRect t="89020"/>
          <a:stretch/>
        </p:blipFill>
        <p:spPr>
          <a:xfrm>
            <a:off x="248223" y="5288449"/>
            <a:ext cx="11862177" cy="894221"/>
          </a:xfrm>
          <a:prstGeom prst="rect">
            <a:avLst/>
          </a:prstGeom>
        </p:spPr>
      </p:pic>
      <p:sp>
        <p:nvSpPr>
          <p:cNvPr id="5" name="Rectangle 4">
            <a:extLst>
              <a:ext uri="{FF2B5EF4-FFF2-40B4-BE49-F238E27FC236}">
                <a16:creationId xmlns:a16="http://schemas.microsoft.com/office/drawing/2014/main" id="{7BEB4E32-3547-9E6B-F7A7-78123A2719F7}"/>
              </a:ext>
            </a:extLst>
          </p:cNvPr>
          <p:cNvSpPr/>
          <p:nvPr/>
        </p:nvSpPr>
        <p:spPr>
          <a:xfrm>
            <a:off x="248223" y="5407200"/>
            <a:ext cx="11695554" cy="410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4A1102-AC0A-DC40-892F-0DB48C0334D0}"/>
              </a:ext>
            </a:extLst>
          </p:cNvPr>
          <p:cNvPicPr>
            <a:picLocks noChangeAspect="1"/>
          </p:cNvPicPr>
          <p:nvPr/>
        </p:nvPicPr>
        <p:blipFill>
          <a:blip r:embed="rId3"/>
          <a:stretch>
            <a:fillRect/>
          </a:stretch>
        </p:blipFill>
        <p:spPr>
          <a:xfrm>
            <a:off x="2527873" y="1073670"/>
            <a:ext cx="7302875" cy="4064209"/>
          </a:xfrm>
          <a:prstGeom prst="rect">
            <a:avLst/>
          </a:prstGeom>
        </p:spPr>
      </p:pic>
      <p:sp>
        <p:nvSpPr>
          <p:cNvPr id="9" name="TextBox 8">
            <a:extLst>
              <a:ext uri="{FF2B5EF4-FFF2-40B4-BE49-F238E27FC236}">
                <a16:creationId xmlns:a16="http://schemas.microsoft.com/office/drawing/2014/main" id="{9AF11E57-CC25-85DF-8D04-26776A88B9C7}"/>
              </a:ext>
            </a:extLst>
          </p:cNvPr>
          <p:cNvSpPr txBox="1"/>
          <p:nvPr/>
        </p:nvSpPr>
        <p:spPr>
          <a:xfrm>
            <a:off x="264322" y="6273225"/>
            <a:ext cx="12110399" cy="584775"/>
          </a:xfrm>
          <a:prstGeom prst="rect">
            <a:avLst/>
          </a:prstGeom>
          <a:noFill/>
        </p:spPr>
        <p:txBody>
          <a:bodyPr wrap="square">
            <a:spAutoFit/>
          </a:bodyPr>
          <a:lstStyle/>
          <a:p>
            <a:pPr algn="ctr"/>
            <a:r>
              <a:rPr lang="en-US" sz="1600" dirty="0"/>
              <a:t>NCCN Clinical Practice Guidelines in Oncology (NCCN Guidelines®) for Guideline Pediatric Acute Lymphoblastic Leukemia 06.2024. © National Comprehensive Cancer Network, Inc. 2024. All rights reserved. Accessed August 23, 2024.</a:t>
            </a:r>
          </a:p>
        </p:txBody>
      </p:sp>
    </p:spTree>
    <p:extLst>
      <p:ext uri="{BB962C8B-B14F-4D97-AF65-F5344CB8AC3E}">
        <p14:creationId xmlns:p14="http://schemas.microsoft.com/office/powerpoint/2010/main" val="426376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B9CB36-3405-42D4-A4E6-7B009155056E}"/>
              </a:ext>
            </a:extLst>
          </p:cNvPr>
          <p:cNvPicPr>
            <a:picLocks noChangeAspect="1"/>
          </p:cNvPicPr>
          <p:nvPr/>
        </p:nvPicPr>
        <p:blipFill rotWithShape="1">
          <a:blip r:embed="rId3"/>
          <a:srcRect l="16249" t="8889" r="35001" b="10000"/>
          <a:stretch/>
        </p:blipFill>
        <p:spPr>
          <a:xfrm>
            <a:off x="1447800" y="112834"/>
            <a:ext cx="7086600" cy="6632331"/>
          </a:xfrm>
          <a:prstGeom prst="rect">
            <a:avLst/>
          </a:prstGeom>
        </p:spPr>
      </p:pic>
      <p:sp>
        <p:nvSpPr>
          <p:cNvPr id="3" name="TextBox 2">
            <a:extLst>
              <a:ext uri="{FF2B5EF4-FFF2-40B4-BE49-F238E27FC236}">
                <a16:creationId xmlns:a16="http://schemas.microsoft.com/office/drawing/2014/main" id="{FD6D4037-8731-DAA0-CF30-AE2906B8CA16}"/>
              </a:ext>
            </a:extLst>
          </p:cNvPr>
          <p:cNvSpPr txBox="1"/>
          <p:nvPr/>
        </p:nvSpPr>
        <p:spPr>
          <a:xfrm>
            <a:off x="10210800" y="6519446"/>
            <a:ext cx="2132527" cy="338554"/>
          </a:xfrm>
          <a:prstGeom prst="rect">
            <a:avLst/>
          </a:prstGeom>
          <a:noFill/>
        </p:spPr>
        <p:txBody>
          <a:bodyPr wrap="square">
            <a:spAutoFit/>
          </a:bodyPr>
          <a:lstStyle/>
          <a:p>
            <a:r>
              <a:rPr lang="en-US" sz="1600" dirty="0">
                <a:hlinkClick r:id="rId4"/>
              </a:rPr>
              <a:t>ClinGen Partnership</a:t>
            </a:r>
            <a:endParaRPr lang="en-US" sz="1600" dirty="0"/>
          </a:p>
        </p:txBody>
      </p:sp>
    </p:spTree>
    <p:extLst>
      <p:ext uri="{BB962C8B-B14F-4D97-AF65-F5344CB8AC3E}">
        <p14:creationId xmlns:p14="http://schemas.microsoft.com/office/powerpoint/2010/main" val="98382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435D7E-16FE-F654-0693-D02E09F4D48E}"/>
              </a:ext>
            </a:extLst>
          </p:cNvPr>
          <p:cNvSpPr>
            <a:spLocks noGrp="1"/>
          </p:cNvSpPr>
          <p:nvPr>
            <p:ph type="title"/>
          </p:nvPr>
        </p:nvSpPr>
        <p:spPr>
          <a:xfrm>
            <a:off x="841248" y="1499616"/>
            <a:ext cx="3600860" cy="4480560"/>
          </a:xfrm>
        </p:spPr>
        <p:txBody>
          <a:bodyPr>
            <a:normAutofit/>
          </a:bodyPr>
          <a:lstStyle/>
          <a:p>
            <a:r>
              <a:rPr lang="en-US" dirty="0"/>
              <a:t>Learn More about the CPIC Guideline Development Process</a:t>
            </a:r>
            <a:br>
              <a:rPr lang="en-US" sz="5400" dirty="0"/>
            </a:br>
            <a:endParaRPr lang="en-US"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963D2F41-176C-A3D1-DEBC-FE5F9C04BF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393"/>
          <a:stretch>
            <a:fillRect/>
          </a:stretch>
        </p:blipFill>
        <p:spPr bwMode="auto">
          <a:xfrm>
            <a:off x="5044726" y="1027579"/>
            <a:ext cx="6831551" cy="228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E4B4725B-7318-2B69-1A4B-8A104581DF3E}"/>
              </a:ext>
            </a:extLst>
          </p:cNvPr>
          <p:cNvSpPr txBox="1">
            <a:spLocks/>
          </p:cNvSpPr>
          <p:nvPr/>
        </p:nvSpPr>
        <p:spPr bwMode="auto">
          <a:xfrm>
            <a:off x="5472939" y="3310398"/>
            <a:ext cx="5638800" cy="13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Font typeface="Arial" charset="0"/>
              <a:buChar char="•"/>
            </a:pPr>
            <a:r>
              <a:rPr lang="en-US" sz="2000" dirty="0"/>
              <a:t>Purpose:</a:t>
            </a:r>
          </a:p>
          <a:p>
            <a:pPr lvl="1" eaLnBrk="0" hangingPunct="0">
              <a:spcBef>
                <a:spcPct val="20000"/>
              </a:spcBef>
              <a:buFont typeface="Arial" charset="0"/>
              <a:buChar char="–"/>
            </a:pPr>
            <a:r>
              <a:rPr lang="en-US" dirty="0"/>
              <a:t>To  describe the development process of the CPIC guidelines</a:t>
            </a:r>
          </a:p>
          <a:p>
            <a:pPr lvl="1" eaLnBrk="0" hangingPunct="0">
              <a:spcBef>
                <a:spcPct val="20000"/>
              </a:spcBef>
              <a:buFont typeface="Arial" charset="0"/>
              <a:buChar char="–"/>
            </a:pPr>
            <a:r>
              <a:rPr lang="en-US" dirty="0"/>
              <a:t>To compare our process to the Institute of Medicine’s Standards for Developing Trustworthy Clinical Practice Guidelines</a:t>
            </a:r>
          </a:p>
        </p:txBody>
      </p:sp>
      <p:sp>
        <p:nvSpPr>
          <p:cNvPr id="6" name="TextBox 5">
            <a:extLst>
              <a:ext uri="{FF2B5EF4-FFF2-40B4-BE49-F238E27FC236}">
                <a16:creationId xmlns:a16="http://schemas.microsoft.com/office/drawing/2014/main" id="{4D123988-6177-58EC-BDCF-D0DFD4B107FC}"/>
              </a:ext>
            </a:extLst>
          </p:cNvPr>
          <p:cNvSpPr txBox="1"/>
          <p:nvPr/>
        </p:nvSpPr>
        <p:spPr>
          <a:xfrm>
            <a:off x="8534400" y="6496907"/>
            <a:ext cx="3657600" cy="338554"/>
          </a:xfrm>
          <a:prstGeom prst="rect">
            <a:avLst/>
          </a:prstGeom>
          <a:noFill/>
        </p:spPr>
        <p:txBody>
          <a:bodyPr wrap="square">
            <a:spAutoFit/>
          </a:bodyPr>
          <a:lstStyle/>
          <a:p>
            <a:r>
              <a:rPr lang="en-US" sz="1600" i="1" dirty="0"/>
              <a:t>Curr Drug </a:t>
            </a:r>
            <a:r>
              <a:rPr lang="en-US" sz="1600" i="1" dirty="0" err="1"/>
              <a:t>Metab</a:t>
            </a:r>
            <a:r>
              <a:rPr lang="en-US" sz="1600" dirty="0"/>
              <a:t>. 2014 Feb;15(2):209-17.</a:t>
            </a:r>
            <a:endParaRPr lang="en-US" sz="1600" i="1" dirty="0"/>
          </a:p>
        </p:txBody>
      </p:sp>
    </p:spTree>
    <p:extLst>
      <p:ext uri="{BB962C8B-B14F-4D97-AF65-F5344CB8AC3E}">
        <p14:creationId xmlns:p14="http://schemas.microsoft.com/office/powerpoint/2010/main" val="848846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8C886788-700E-4D20-9F80-E0E96837A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323" name="Freeform: Shape 13322">
            <a:extLst>
              <a:ext uri="{FF2B5EF4-FFF2-40B4-BE49-F238E27FC236}">
                <a16:creationId xmlns:a16="http://schemas.microsoft.com/office/drawing/2014/main" id="{1850674C-4E08-4C62-A3E2-6337FE4F7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325" name="Freeform: Shape 13324">
            <a:extLst>
              <a:ext uri="{FF2B5EF4-FFF2-40B4-BE49-F238E27FC236}">
                <a16:creationId xmlns:a16="http://schemas.microsoft.com/office/drawing/2014/main" id="{BCE4FF05-2B0C-4C97-A9B4-E163085A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A17D741-D8D7-163C-6EFD-E0DF57B68EE4}"/>
              </a:ext>
            </a:extLst>
          </p:cNvPr>
          <p:cNvSpPr txBox="1"/>
          <p:nvPr/>
        </p:nvSpPr>
        <p:spPr>
          <a:xfrm>
            <a:off x="475488" y="1124712"/>
            <a:ext cx="4023360" cy="3200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dirty="0">
                <a:latin typeface="+mj-lt"/>
                <a:ea typeface="+mj-ea"/>
                <a:cs typeface="+mj-cs"/>
              </a:rPr>
              <a:t>CPIC Aligns with IOM Standards for Clinical Practice Guideline Development</a:t>
            </a:r>
          </a:p>
        </p:txBody>
      </p:sp>
      <p:sp>
        <p:nvSpPr>
          <p:cNvPr id="2" name="TextBox 1">
            <a:extLst>
              <a:ext uri="{FF2B5EF4-FFF2-40B4-BE49-F238E27FC236}">
                <a16:creationId xmlns:a16="http://schemas.microsoft.com/office/drawing/2014/main" id="{37537636-EB11-DB6B-B8A9-647618927087}"/>
              </a:ext>
            </a:extLst>
          </p:cNvPr>
          <p:cNvSpPr txBox="1"/>
          <p:nvPr/>
        </p:nvSpPr>
        <p:spPr>
          <a:xfrm>
            <a:off x="8582149" y="6400800"/>
            <a:ext cx="3931920" cy="289560"/>
          </a:xfrm>
          <a:prstGeom prst="rect">
            <a:avLst/>
          </a:prstGeom>
        </p:spPr>
        <p:txBody>
          <a:bodyPr vert="horz" lIns="91440" tIns="45720" rIns="91440" bIns="45720" rtlCol="0">
            <a:normAutofit fontScale="92500" lnSpcReduction="10000"/>
          </a:bodyPr>
          <a:lstStyle/>
          <a:p>
            <a:pPr>
              <a:lnSpc>
                <a:spcPct val="90000"/>
              </a:lnSpc>
              <a:spcBef>
                <a:spcPts val="1000"/>
              </a:spcBef>
            </a:pPr>
            <a:r>
              <a:rPr lang="en-US" sz="1600" i="1" dirty="0"/>
              <a:t>Curr Drug </a:t>
            </a:r>
            <a:r>
              <a:rPr lang="en-US" sz="1600" i="1" dirty="0" err="1"/>
              <a:t>Metab</a:t>
            </a:r>
            <a:r>
              <a:rPr lang="en-US" sz="1600" dirty="0"/>
              <a:t>. 2014 Feb;15(2):209-17.</a:t>
            </a:r>
            <a:endParaRPr lang="en-US" sz="1600" i="1" dirty="0"/>
          </a:p>
        </p:txBody>
      </p:sp>
      <p:sp>
        <p:nvSpPr>
          <p:cNvPr id="13327" name="Rectangle 13326">
            <a:extLst>
              <a:ext uri="{FF2B5EF4-FFF2-40B4-BE49-F238E27FC236}">
                <a16:creationId xmlns:a16="http://schemas.microsoft.com/office/drawing/2014/main" id="{529C2A7A-A6B6-4A56-B11C-8E967D88A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7486" y="1045420"/>
            <a:ext cx="7076075" cy="20697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Rectangle 13328">
            <a:extLst>
              <a:ext uri="{FF2B5EF4-FFF2-40B4-BE49-F238E27FC236}">
                <a16:creationId xmlns:a16="http://schemas.microsoft.com/office/drawing/2014/main" id="{FDBD7205-E536-4134-8768-AC3E1A3C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15" name="Picture 4" descr="http://images.nap.edu/images/cover.php?id=1305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37972" y="3560094"/>
            <a:ext cx="1560576" cy="23408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63000" y="3752768"/>
            <a:ext cx="2871216" cy="17657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596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C679D3-D2A9-3F7B-CCBD-015F38B5ADB5}"/>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nSpc>
                <a:spcPct val="90000"/>
              </a:lnSpc>
            </a:pPr>
            <a:r>
              <a:rPr lang="en-US" sz="3300" kern="1200" dirty="0">
                <a:solidFill>
                  <a:srgbClr val="FFFFFF"/>
                </a:solidFill>
                <a:latin typeface="+mj-lt"/>
                <a:ea typeface="+mj-ea"/>
                <a:cs typeface="+mj-cs"/>
              </a:rPr>
              <a:t>CPIC Standardized Terminology for Allele Function and Phenotype</a:t>
            </a:r>
          </a:p>
        </p:txBody>
      </p:sp>
      <p:pic>
        <p:nvPicPr>
          <p:cNvPr id="7" name="Content Placeholder 6">
            <a:extLst>
              <a:ext uri="{FF2B5EF4-FFF2-40B4-BE49-F238E27FC236}">
                <a16:creationId xmlns:a16="http://schemas.microsoft.com/office/drawing/2014/main" id="{3A09CA4C-58F5-2FAD-66D1-9605038AE10D}"/>
              </a:ext>
            </a:extLst>
          </p:cNvPr>
          <p:cNvPicPr>
            <a:picLocks noGrp="1" noChangeAspect="1"/>
          </p:cNvPicPr>
          <p:nvPr>
            <p:ph idx="1"/>
          </p:nvPr>
        </p:nvPicPr>
        <p:blipFill>
          <a:blip r:embed="rId2"/>
          <a:stretch>
            <a:fillRect/>
          </a:stretch>
        </p:blipFill>
        <p:spPr>
          <a:xfrm>
            <a:off x="4505706" y="499400"/>
            <a:ext cx="7511796" cy="5859200"/>
          </a:xfrm>
          <a:prstGeom prst="rect">
            <a:avLst/>
          </a:prstGeom>
        </p:spPr>
      </p:pic>
      <p:sp>
        <p:nvSpPr>
          <p:cNvPr id="5" name="TextBox 4">
            <a:extLst>
              <a:ext uri="{FF2B5EF4-FFF2-40B4-BE49-F238E27FC236}">
                <a16:creationId xmlns:a16="http://schemas.microsoft.com/office/drawing/2014/main" id="{0964B4AE-6CA1-6A4A-C1E1-AFBEE6A29658}"/>
              </a:ext>
            </a:extLst>
          </p:cNvPr>
          <p:cNvSpPr txBox="1"/>
          <p:nvPr/>
        </p:nvSpPr>
        <p:spPr>
          <a:xfrm>
            <a:off x="9070428" y="6507000"/>
            <a:ext cx="3733800" cy="338554"/>
          </a:xfrm>
          <a:prstGeom prst="rect">
            <a:avLst/>
          </a:prstGeom>
          <a:noFill/>
        </p:spPr>
        <p:txBody>
          <a:bodyPr wrap="square" rtlCol="0">
            <a:spAutoFit/>
          </a:bodyPr>
          <a:lstStyle/>
          <a:p>
            <a:pPr>
              <a:spcAft>
                <a:spcPts val="600"/>
              </a:spcAft>
            </a:pPr>
            <a:r>
              <a:rPr lang="en-US" sz="1600" i="1" dirty="0"/>
              <a:t>Genet Med.</a:t>
            </a:r>
            <a:r>
              <a:rPr lang="en-US" sz="1600" dirty="0"/>
              <a:t> 2017 Feb;19(2): 215-23.</a:t>
            </a:r>
            <a:endParaRPr lang="en-US" sz="1600" i="1"/>
          </a:p>
        </p:txBody>
      </p:sp>
    </p:spTree>
    <p:extLst>
      <p:ext uri="{BB962C8B-B14F-4D97-AF65-F5344CB8AC3E}">
        <p14:creationId xmlns:p14="http://schemas.microsoft.com/office/powerpoint/2010/main" val="318887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C4F4DF-1E49-640E-2CBE-C5B1FC2C84F9}"/>
              </a:ext>
            </a:extLst>
          </p:cNvPr>
          <p:cNvSpPr>
            <a:spLocks noGrp="1"/>
          </p:cNvSpPr>
          <p:nvPr>
            <p:ph type="title"/>
          </p:nvPr>
        </p:nvSpPr>
        <p:spPr>
          <a:xfrm>
            <a:off x="838200" y="365125"/>
            <a:ext cx="10515600" cy="1325563"/>
          </a:xfrm>
        </p:spPr>
        <p:txBody>
          <a:bodyPr>
            <a:normAutofit/>
          </a:bodyPr>
          <a:lstStyle/>
          <a:p>
            <a:pPr>
              <a:lnSpc>
                <a:spcPct val="90000"/>
              </a:lnSpc>
            </a:pPr>
            <a:r>
              <a:rPr lang="en-US" sz="4200" dirty="0"/>
              <a:t>Uniform Elements of CPIC Guidelines: Main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F0F3D9-57A0-4026-AEEF-B23B0E37E53F}"/>
              </a:ext>
            </a:extLst>
          </p:cNvPr>
          <p:cNvSpPr>
            <a:spLocks noGrp="1"/>
          </p:cNvSpPr>
          <p:nvPr>
            <p:ph idx="1"/>
          </p:nvPr>
        </p:nvSpPr>
        <p:spPr>
          <a:xfrm>
            <a:off x="838200" y="1929384"/>
            <a:ext cx="10515600" cy="4251960"/>
          </a:xfrm>
        </p:spPr>
        <p:txBody>
          <a:bodyPr>
            <a:normAutofit/>
          </a:bodyPr>
          <a:lstStyle/>
          <a:p>
            <a:r>
              <a:rPr lang="en-US" sz="2200" dirty="0"/>
              <a:t>Introduction</a:t>
            </a:r>
          </a:p>
          <a:p>
            <a:r>
              <a:rPr lang="en-US" sz="2200" dirty="0"/>
              <a:t>Focused literature review</a:t>
            </a:r>
          </a:p>
          <a:p>
            <a:r>
              <a:rPr lang="en-US" sz="2200" dirty="0"/>
              <a:t>Gene(s)</a:t>
            </a:r>
          </a:p>
          <a:p>
            <a:pPr lvl="1"/>
            <a:r>
              <a:rPr lang="en-US" sz="2200" dirty="0"/>
              <a:t>Background</a:t>
            </a:r>
          </a:p>
          <a:p>
            <a:pPr lvl="1"/>
            <a:r>
              <a:rPr lang="en-US" sz="2200" dirty="0"/>
              <a:t>Genetic test interpretation</a:t>
            </a:r>
          </a:p>
          <a:p>
            <a:pPr lvl="2"/>
            <a:r>
              <a:rPr lang="en-US" sz="2200" dirty="0"/>
              <a:t>Table 1-Assignment of likely [gene] phenotypes based on genotypes</a:t>
            </a:r>
          </a:p>
          <a:p>
            <a:pPr lvl="2"/>
            <a:r>
              <a:rPr lang="en-US" sz="2200" dirty="0"/>
              <a:t>Available genetic test options </a:t>
            </a:r>
          </a:p>
          <a:p>
            <a:pPr lvl="2"/>
            <a:r>
              <a:rPr lang="en-US" sz="2200" dirty="0"/>
              <a:t>Incidental findings</a:t>
            </a:r>
          </a:p>
          <a:p>
            <a:pPr lvl="2"/>
            <a:r>
              <a:rPr lang="en-US" sz="2200" dirty="0"/>
              <a:t>Other considerations</a:t>
            </a:r>
          </a:p>
          <a:p>
            <a:pPr lvl="1"/>
            <a:endParaRPr lang="en-US" sz="2200" dirty="0"/>
          </a:p>
          <a:p>
            <a:endParaRPr lang="en-US" sz="2200" dirty="0"/>
          </a:p>
        </p:txBody>
      </p:sp>
      <p:sp>
        <p:nvSpPr>
          <p:cNvPr id="4" name="TextBox 3">
            <a:extLst>
              <a:ext uri="{FF2B5EF4-FFF2-40B4-BE49-F238E27FC236}">
                <a16:creationId xmlns:a16="http://schemas.microsoft.com/office/drawing/2014/main" id="{2303DFC5-D64E-F9CD-11A7-5A622277515E}"/>
              </a:ext>
            </a:extLst>
          </p:cNvPr>
          <p:cNvSpPr txBox="1"/>
          <p:nvPr/>
        </p:nvSpPr>
        <p:spPr>
          <a:xfrm>
            <a:off x="8534400" y="6496907"/>
            <a:ext cx="3657600" cy="338554"/>
          </a:xfrm>
          <a:prstGeom prst="rect">
            <a:avLst/>
          </a:prstGeom>
          <a:noFill/>
        </p:spPr>
        <p:txBody>
          <a:bodyPr wrap="square">
            <a:spAutoFit/>
          </a:bodyPr>
          <a:lstStyle/>
          <a:p>
            <a:r>
              <a:rPr lang="en-US" sz="1600" i="1" dirty="0"/>
              <a:t>Curr Drug </a:t>
            </a:r>
            <a:r>
              <a:rPr lang="en-US" sz="1600" i="1" dirty="0" err="1"/>
              <a:t>Metab</a:t>
            </a:r>
            <a:r>
              <a:rPr lang="en-US" sz="1600" dirty="0"/>
              <a:t>. 2014 Feb;15(2):209-17.</a:t>
            </a:r>
            <a:endParaRPr lang="en-US" sz="1600" i="1" dirty="0"/>
          </a:p>
        </p:txBody>
      </p:sp>
    </p:spTree>
    <p:extLst>
      <p:ext uri="{BB962C8B-B14F-4D97-AF65-F5344CB8AC3E}">
        <p14:creationId xmlns:p14="http://schemas.microsoft.com/office/powerpoint/2010/main" val="616670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C4F4DF-1E49-640E-2CBE-C5B1FC2C84F9}"/>
              </a:ext>
            </a:extLst>
          </p:cNvPr>
          <p:cNvSpPr>
            <a:spLocks noGrp="1"/>
          </p:cNvSpPr>
          <p:nvPr>
            <p:ph type="title"/>
          </p:nvPr>
        </p:nvSpPr>
        <p:spPr>
          <a:xfrm>
            <a:off x="838200" y="365125"/>
            <a:ext cx="10515600" cy="1325563"/>
          </a:xfrm>
        </p:spPr>
        <p:txBody>
          <a:bodyPr>
            <a:normAutofit/>
          </a:bodyPr>
          <a:lstStyle/>
          <a:p>
            <a:pPr>
              <a:lnSpc>
                <a:spcPct val="90000"/>
              </a:lnSpc>
            </a:pPr>
            <a:r>
              <a:rPr lang="en-US" sz="4200" dirty="0"/>
              <a:t>Uniform Elements of CPIC Guidelines: Main, cont.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F0F3D9-57A0-4026-AEEF-B23B0E37E53F}"/>
              </a:ext>
            </a:extLst>
          </p:cNvPr>
          <p:cNvSpPr>
            <a:spLocks noGrp="1"/>
          </p:cNvSpPr>
          <p:nvPr>
            <p:ph idx="1"/>
          </p:nvPr>
        </p:nvSpPr>
        <p:spPr>
          <a:xfrm>
            <a:off x="838200" y="1929384"/>
            <a:ext cx="10515600" cy="4251960"/>
          </a:xfrm>
        </p:spPr>
        <p:txBody>
          <a:bodyPr>
            <a:normAutofit/>
          </a:bodyPr>
          <a:lstStyle/>
          <a:p>
            <a:r>
              <a:rPr lang="en-US" sz="2600" dirty="0"/>
              <a:t>Drug(s)</a:t>
            </a:r>
          </a:p>
          <a:p>
            <a:pPr lvl="1"/>
            <a:r>
              <a:rPr lang="en-US" sz="2200" dirty="0"/>
              <a:t>Background</a:t>
            </a:r>
          </a:p>
          <a:p>
            <a:pPr lvl="1"/>
            <a:r>
              <a:rPr lang="en-US" sz="2200" dirty="0"/>
              <a:t>Linking genetic variability to variability in drug-related phenotypes</a:t>
            </a:r>
          </a:p>
          <a:p>
            <a:pPr lvl="1"/>
            <a:r>
              <a:rPr lang="en-US" sz="2200" dirty="0"/>
              <a:t>Dosage recommendations/Therapeutic recommendations</a:t>
            </a:r>
          </a:p>
          <a:p>
            <a:pPr lvl="2"/>
            <a:r>
              <a:rPr lang="en-US" sz="2000" dirty="0"/>
              <a:t>Table 2-Recommended Prescribing of [drug/s] by [gene] phenotype</a:t>
            </a:r>
          </a:p>
          <a:p>
            <a:pPr lvl="2"/>
            <a:r>
              <a:rPr lang="en-US" sz="2000" dirty="0"/>
              <a:t>Strength of recommendations grading system</a:t>
            </a:r>
          </a:p>
          <a:p>
            <a:pPr lvl="1"/>
            <a:r>
              <a:rPr lang="en-US" sz="2200" dirty="0"/>
              <a:t>Recommendations for incidental findings</a:t>
            </a:r>
          </a:p>
          <a:p>
            <a:pPr lvl="1"/>
            <a:r>
              <a:rPr lang="en-US" sz="2200" dirty="0"/>
              <a:t>Other considerations</a:t>
            </a:r>
          </a:p>
          <a:p>
            <a:r>
              <a:rPr lang="en-US" sz="2600" dirty="0"/>
              <a:t>Potential benefits and risks for the patient</a:t>
            </a:r>
          </a:p>
          <a:p>
            <a:r>
              <a:rPr lang="en-US" sz="2600" dirty="0"/>
              <a:t>Caveats:  appropriate use and/or potential misuse of genetic tests</a:t>
            </a:r>
          </a:p>
          <a:p>
            <a:endParaRPr lang="en-US" sz="2600" dirty="0"/>
          </a:p>
          <a:p>
            <a:pPr lvl="1"/>
            <a:endParaRPr lang="en-US" sz="2200" dirty="0"/>
          </a:p>
          <a:p>
            <a:pPr lvl="1"/>
            <a:endParaRPr lang="en-US" sz="2200" dirty="0"/>
          </a:p>
          <a:p>
            <a:endParaRPr lang="en-US" sz="2600" dirty="0"/>
          </a:p>
          <a:p>
            <a:endParaRPr lang="en-US" sz="2200" dirty="0"/>
          </a:p>
        </p:txBody>
      </p:sp>
      <p:sp>
        <p:nvSpPr>
          <p:cNvPr id="4" name="TextBox 3">
            <a:extLst>
              <a:ext uri="{FF2B5EF4-FFF2-40B4-BE49-F238E27FC236}">
                <a16:creationId xmlns:a16="http://schemas.microsoft.com/office/drawing/2014/main" id="{1D0E5A27-C02A-8450-FD6A-D16DFCDA0646}"/>
              </a:ext>
            </a:extLst>
          </p:cNvPr>
          <p:cNvSpPr txBox="1"/>
          <p:nvPr/>
        </p:nvSpPr>
        <p:spPr>
          <a:xfrm>
            <a:off x="8534400" y="6496907"/>
            <a:ext cx="3657600" cy="338554"/>
          </a:xfrm>
          <a:prstGeom prst="rect">
            <a:avLst/>
          </a:prstGeom>
          <a:noFill/>
        </p:spPr>
        <p:txBody>
          <a:bodyPr wrap="square">
            <a:spAutoFit/>
          </a:bodyPr>
          <a:lstStyle/>
          <a:p>
            <a:r>
              <a:rPr lang="en-US" sz="1600" i="1" dirty="0"/>
              <a:t>Curr Drug </a:t>
            </a:r>
            <a:r>
              <a:rPr lang="en-US" sz="1600" i="1" dirty="0" err="1"/>
              <a:t>Metab</a:t>
            </a:r>
            <a:r>
              <a:rPr lang="en-US" sz="1600" dirty="0"/>
              <a:t>. 2014 Feb;15(2):209-17.</a:t>
            </a:r>
            <a:endParaRPr lang="en-US" sz="1600" i="1" dirty="0"/>
          </a:p>
        </p:txBody>
      </p:sp>
    </p:spTree>
    <p:extLst>
      <p:ext uri="{BB962C8B-B14F-4D97-AF65-F5344CB8AC3E}">
        <p14:creationId xmlns:p14="http://schemas.microsoft.com/office/powerpoint/2010/main" val="1609952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C4F4DF-1E49-640E-2CBE-C5B1FC2C84F9}"/>
              </a:ext>
            </a:extLst>
          </p:cNvPr>
          <p:cNvSpPr>
            <a:spLocks noGrp="1"/>
          </p:cNvSpPr>
          <p:nvPr>
            <p:ph type="title"/>
          </p:nvPr>
        </p:nvSpPr>
        <p:spPr>
          <a:xfrm>
            <a:off x="838200" y="365125"/>
            <a:ext cx="10515600" cy="1325563"/>
          </a:xfrm>
        </p:spPr>
        <p:txBody>
          <a:bodyPr>
            <a:normAutofit/>
          </a:bodyPr>
          <a:lstStyle/>
          <a:p>
            <a:pPr>
              <a:lnSpc>
                <a:spcPct val="90000"/>
              </a:lnSpc>
            </a:pPr>
            <a:r>
              <a:rPr lang="en-US" sz="4200" dirty="0"/>
              <a:t>Uniform Elements of CPIC Guideline: </a:t>
            </a:r>
            <a:r>
              <a:rPr lang="en-US" sz="4400" dirty="0"/>
              <a:t>Supplement and Online Resources</a:t>
            </a:r>
            <a:endParaRPr lang="en-US"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F0F3D9-57A0-4026-AEEF-B23B0E37E53F}"/>
              </a:ext>
            </a:extLst>
          </p:cNvPr>
          <p:cNvSpPr>
            <a:spLocks noGrp="1"/>
          </p:cNvSpPr>
          <p:nvPr>
            <p:ph idx="1"/>
          </p:nvPr>
        </p:nvSpPr>
        <p:spPr>
          <a:xfrm>
            <a:off x="838200" y="1929383"/>
            <a:ext cx="10515600" cy="4563491"/>
          </a:xfrm>
        </p:spPr>
        <p:txBody>
          <a:bodyPr>
            <a:normAutofit fontScale="92500" lnSpcReduction="20000"/>
          </a:bodyPr>
          <a:lstStyle/>
          <a:p>
            <a:r>
              <a:rPr lang="en-US" sz="2600" dirty="0"/>
              <a:t>Literature review details</a:t>
            </a:r>
          </a:p>
          <a:p>
            <a:r>
              <a:rPr lang="en-US" sz="2600" dirty="0"/>
              <a:t>Genetic test interpretation</a:t>
            </a:r>
          </a:p>
          <a:p>
            <a:r>
              <a:rPr lang="en-US" sz="2600" dirty="0"/>
              <a:t>Available genetic test options</a:t>
            </a:r>
          </a:p>
          <a:p>
            <a:r>
              <a:rPr lang="en-US" sz="2600" dirty="0"/>
              <a:t>Supplemental tables  </a:t>
            </a:r>
          </a:p>
          <a:p>
            <a:pPr lvl="1"/>
            <a:r>
              <a:rPr lang="en-US" sz="2200" dirty="0"/>
              <a:t>Evidence linking genotype with phenotype</a:t>
            </a:r>
          </a:p>
          <a:p>
            <a:pPr lvl="1"/>
            <a:r>
              <a:rPr lang="en-US" sz="2200" dirty="0"/>
              <a:t>Levels of evidence grading system</a:t>
            </a:r>
          </a:p>
          <a:p>
            <a:pPr lvl="1"/>
            <a:r>
              <a:rPr lang="en-US" sz="2200" dirty="0"/>
              <a:t>Allele definition table</a:t>
            </a:r>
          </a:p>
          <a:p>
            <a:pPr lvl="1"/>
            <a:r>
              <a:rPr lang="en-US" sz="2200" dirty="0"/>
              <a:t>Allele functionality table</a:t>
            </a:r>
          </a:p>
          <a:p>
            <a:pPr lvl="1"/>
            <a:r>
              <a:rPr lang="en-US" sz="2200" dirty="0"/>
              <a:t>Frequency table</a:t>
            </a:r>
          </a:p>
          <a:p>
            <a:r>
              <a:rPr lang="en-US" sz="2600" dirty="0"/>
              <a:t>Resources to facilitate incorporation of pharmacogenetics into an electronic health record with clinical decision support (CDS) </a:t>
            </a:r>
          </a:p>
          <a:p>
            <a:pPr lvl="1"/>
            <a:r>
              <a:rPr lang="en-US" sz="2200" dirty="0"/>
              <a:t>Workflow diagrams </a:t>
            </a:r>
          </a:p>
          <a:p>
            <a:pPr lvl="1"/>
            <a:r>
              <a:rPr lang="en-US" sz="2200" dirty="0"/>
              <a:t>CDS alerts and consult examples</a:t>
            </a:r>
            <a:endParaRPr lang="en-US" sz="500" dirty="0"/>
          </a:p>
          <a:p>
            <a:endParaRPr lang="en-US" sz="2600" dirty="0"/>
          </a:p>
          <a:p>
            <a:pPr lvl="1"/>
            <a:endParaRPr lang="en-US" sz="2200" dirty="0"/>
          </a:p>
          <a:p>
            <a:pPr lvl="1"/>
            <a:endParaRPr lang="en-US" sz="2200" dirty="0"/>
          </a:p>
          <a:p>
            <a:endParaRPr lang="en-US" sz="2600" dirty="0"/>
          </a:p>
          <a:p>
            <a:endParaRPr lang="en-US" sz="2200" dirty="0"/>
          </a:p>
        </p:txBody>
      </p:sp>
    </p:spTree>
    <p:extLst>
      <p:ext uri="{BB962C8B-B14F-4D97-AF65-F5344CB8AC3E}">
        <p14:creationId xmlns:p14="http://schemas.microsoft.com/office/powerpoint/2010/main" val="314374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1C359-68C7-D059-00F1-93D8631E8635}"/>
              </a:ext>
            </a:extLst>
          </p:cNvPr>
          <p:cNvSpPr>
            <a:spLocks noGrp="1"/>
          </p:cNvSpPr>
          <p:nvPr>
            <p:ph type="title"/>
          </p:nvPr>
        </p:nvSpPr>
        <p:spPr>
          <a:xfrm>
            <a:off x="793662" y="386930"/>
            <a:ext cx="10589700" cy="1298448"/>
          </a:xfrm>
        </p:spPr>
        <p:txBody>
          <a:bodyPr vert="horz" lIns="91440" tIns="45720" rIns="91440" bIns="45720" rtlCol="0" anchor="b">
            <a:normAutofit/>
          </a:bodyPr>
          <a:lstStyle/>
          <a:p>
            <a:pPr>
              <a:lnSpc>
                <a:spcPct val="90000"/>
              </a:lnSpc>
            </a:pPr>
            <a:r>
              <a:rPr lang="en-US" sz="4000" kern="1200" dirty="0">
                <a:solidFill>
                  <a:schemeClr val="tx1"/>
                </a:solidFill>
                <a:latin typeface="+mj-lt"/>
                <a:ea typeface="+mj-ea"/>
                <a:cs typeface="+mj-cs"/>
              </a:rPr>
              <a:t>Breaking Down the Guideline: Tables 1 &amp; 2</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627CC0-2099-575A-9D7F-C0BAD6413BB8}"/>
              </a:ext>
            </a:extLst>
          </p:cNvPr>
          <p:cNvSpPr>
            <a:spLocks noGrp="1"/>
          </p:cNvSpPr>
          <p:nvPr>
            <p:ph idx="1"/>
          </p:nvPr>
        </p:nvSpPr>
        <p:spPr>
          <a:xfrm>
            <a:off x="6934200" y="6468352"/>
            <a:ext cx="5150277" cy="447758"/>
          </a:xfrm>
        </p:spPr>
        <p:txBody>
          <a:bodyPr vert="horz" lIns="91440" tIns="45720" rIns="91440" bIns="45720" rtlCol="0" anchor="ctr">
            <a:normAutofit/>
          </a:bodyPr>
          <a:lstStyle/>
          <a:p>
            <a:pPr marL="114300" indent="0" algn="r">
              <a:lnSpc>
                <a:spcPct val="90000"/>
              </a:lnSpc>
              <a:buNone/>
            </a:pPr>
            <a:r>
              <a:rPr lang="en-US" sz="1600" i="1" dirty="0"/>
              <a:t>Clin </a:t>
            </a:r>
            <a:r>
              <a:rPr lang="en-US" sz="1600" i="1" dirty="0" err="1"/>
              <a:t>Pharmacol</a:t>
            </a:r>
            <a:r>
              <a:rPr lang="en-US" sz="1600" i="1" dirty="0"/>
              <a:t> </a:t>
            </a:r>
            <a:r>
              <a:rPr lang="en-US" sz="1600" i="1" dirty="0" err="1"/>
              <a:t>Ther</a:t>
            </a:r>
            <a:r>
              <a:rPr lang="en-US" sz="1600" dirty="0"/>
              <a:t>. 2017 Jul;102(1):182-9.</a:t>
            </a:r>
          </a:p>
        </p:txBody>
      </p:sp>
      <p:pic>
        <p:nvPicPr>
          <p:cNvPr id="4" name="Picture 3"/>
          <p:cNvPicPr>
            <a:picLocks noChangeAspect="1"/>
          </p:cNvPicPr>
          <p:nvPr/>
        </p:nvPicPr>
        <p:blipFill>
          <a:blip r:embed="rId2"/>
          <a:stretch>
            <a:fillRect/>
          </a:stretch>
        </p:blipFill>
        <p:spPr>
          <a:xfrm>
            <a:off x="1279372" y="2525880"/>
            <a:ext cx="9766409" cy="3003170"/>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29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79476" y="264190"/>
            <a:ext cx="11430000" cy="1325563"/>
          </a:xfrm>
        </p:spPr>
        <p:txBody>
          <a:bodyPr>
            <a:noAutofit/>
          </a:bodyPr>
          <a:lstStyle/>
          <a:p>
            <a:r>
              <a:rPr lang="en-US" sz="4000" dirty="0"/>
              <a:t>Survey: Top 3 Challenges to Implementing Pharmacogenetics in the Clinic</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838200" y="1929384"/>
            <a:ext cx="10515600" cy="4251960"/>
          </a:xfrm>
        </p:spPr>
        <p:txBody>
          <a:bodyPr>
            <a:normAutofit/>
          </a:bodyPr>
          <a:lstStyle/>
          <a:p>
            <a:r>
              <a:rPr lang="en-US" sz="2800" dirty="0"/>
              <a:t>95% of respondents selected: “process required to translate genetic information into clinical actions”</a:t>
            </a:r>
          </a:p>
          <a:p>
            <a:r>
              <a:rPr lang="en-US" sz="2800" dirty="0"/>
              <a:t>Next 2 responses:</a:t>
            </a:r>
          </a:p>
          <a:p>
            <a:pPr lvl="1"/>
            <a:r>
              <a:rPr lang="en-US" sz="2600" dirty="0"/>
              <a:t>Genotype test interpretation (e.g. using genotype information to impute phenotype) </a:t>
            </a:r>
          </a:p>
          <a:p>
            <a:pPr lvl="1"/>
            <a:r>
              <a:rPr lang="en-US" sz="2600" dirty="0"/>
              <a:t>Providing recommendations for selecting the drug/gene pairs to implement  </a:t>
            </a:r>
          </a:p>
        </p:txBody>
      </p:sp>
      <p:sp>
        <p:nvSpPr>
          <p:cNvPr id="2" name="TextBox 1">
            <a:extLst>
              <a:ext uri="{FF2B5EF4-FFF2-40B4-BE49-F238E27FC236}">
                <a16:creationId xmlns:a16="http://schemas.microsoft.com/office/drawing/2014/main" id="{F4F02033-153C-B173-3023-B293B6E7A11E}"/>
              </a:ext>
            </a:extLst>
          </p:cNvPr>
          <p:cNvSpPr txBox="1"/>
          <p:nvPr/>
        </p:nvSpPr>
        <p:spPr>
          <a:xfrm>
            <a:off x="8305800" y="6467031"/>
            <a:ext cx="3831370" cy="338554"/>
          </a:xfrm>
          <a:prstGeom prst="rect">
            <a:avLst/>
          </a:prstGeom>
          <a:noFill/>
        </p:spPr>
        <p:txBody>
          <a:bodyPr wrap="none" rtlCol="0">
            <a:spAutoFit/>
          </a:bodyPr>
          <a:lstStyle/>
          <a:p>
            <a:r>
              <a:rPr lang="en-US" sz="1600" i="1" dirty="0" err="1"/>
              <a:t>Clin</a:t>
            </a:r>
            <a:r>
              <a:rPr lang="en-US" sz="1600" i="1" dirty="0"/>
              <a:t> </a:t>
            </a:r>
            <a:r>
              <a:rPr lang="en-US" sz="1600" i="1" dirty="0" err="1"/>
              <a:t>Pharmacol</a:t>
            </a:r>
            <a:r>
              <a:rPr lang="en-US" sz="1600" i="1" dirty="0"/>
              <a:t> </a:t>
            </a:r>
            <a:r>
              <a:rPr lang="en-US" sz="1600" i="1" dirty="0" err="1"/>
              <a:t>Ther</a:t>
            </a:r>
            <a:r>
              <a:rPr lang="en-US" sz="1600" dirty="0"/>
              <a:t>. 2011 Mar;89(3):464-7.</a:t>
            </a:r>
          </a:p>
        </p:txBody>
      </p:sp>
    </p:spTree>
    <p:extLst>
      <p:ext uri="{BB962C8B-B14F-4D97-AF65-F5344CB8AC3E}">
        <p14:creationId xmlns:p14="http://schemas.microsoft.com/office/powerpoint/2010/main" val="1653418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79476" y="264190"/>
            <a:ext cx="11583924" cy="1325563"/>
          </a:xfrm>
        </p:spPr>
        <p:txBody>
          <a:bodyPr>
            <a:noAutofit/>
          </a:bodyPr>
          <a:lstStyle/>
          <a:p>
            <a:r>
              <a:rPr lang="en-US" sz="3600" dirty="0"/>
              <a:t>Table 1-Phenotype Based on Genotype for CYP2C19 and Voriconazole</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4F02033-153C-B173-3023-B293B6E7A11E}"/>
              </a:ext>
            </a:extLst>
          </p:cNvPr>
          <p:cNvSpPr txBox="1"/>
          <p:nvPr/>
        </p:nvSpPr>
        <p:spPr>
          <a:xfrm>
            <a:off x="8305800" y="6467031"/>
            <a:ext cx="3903504" cy="338554"/>
          </a:xfrm>
          <a:prstGeom prst="rect">
            <a:avLst/>
          </a:prstGeom>
          <a:noFill/>
        </p:spPr>
        <p:txBody>
          <a:bodyPr wrap="none" rtlCol="0">
            <a:spAutoFit/>
          </a:bodyPr>
          <a:lstStyle/>
          <a:p>
            <a:r>
              <a:rPr lang="en-US" sz="1600" i="1" dirty="0"/>
              <a:t>Clin </a:t>
            </a:r>
            <a:r>
              <a:rPr lang="en-US" sz="1600" i="1" dirty="0" err="1"/>
              <a:t>Pharmacol</a:t>
            </a:r>
            <a:r>
              <a:rPr lang="en-US" sz="1600" i="1" dirty="0"/>
              <a:t> </a:t>
            </a:r>
            <a:r>
              <a:rPr lang="en-US" sz="1600" i="1" dirty="0" err="1"/>
              <a:t>Ther</a:t>
            </a:r>
            <a:r>
              <a:rPr lang="en-US" sz="1600" dirty="0"/>
              <a:t>. 2017 Jul;102(1):182-9.</a:t>
            </a:r>
          </a:p>
        </p:txBody>
      </p:sp>
      <p:pic>
        <p:nvPicPr>
          <p:cNvPr id="9" name="Picture 8">
            <a:extLst>
              <a:ext uri="{FF2B5EF4-FFF2-40B4-BE49-F238E27FC236}">
                <a16:creationId xmlns:a16="http://schemas.microsoft.com/office/drawing/2014/main" id="{798CBE65-721E-3156-E31A-932B3DFF86B7}"/>
              </a:ext>
            </a:extLst>
          </p:cNvPr>
          <p:cNvPicPr>
            <a:picLocks noChangeAspect="1"/>
          </p:cNvPicPr>
          <p:nvPr/>
        </p:nvPicPr>
        <p:blipFill>
          <a:blip r:embed="rId2"/>
          <a:stretch>
            <a:fillRect/>
          </a:stretch>
        </p:blipFill>
        <p:spPr>
          <a:xfrm>
            <a:off x="698920" y="1791078"/>
            <a:ext cx="10945036" cy="4302241"/>
          </a:xfrm>
          <a:prstGeom prst="rect">
            <a:avLst/>
          </a:prstGeom>
        </p:spPr>
      </p:pic>
      <p:cxnSp>
        <p:nvCxnSpPr>
          <p:cNvPr id="5" name="Straight Connector 4">
            <a:extLst>
              <a:ext uri="{FF2B5EF4-FFF2-40B4-BE49-F238E27FC236}">
                <a16:creationId xmlns:a16="http://schemas.microsoft.com/office/drawing/2014/main" id="{471115B3-9985-EF22-9589-6A8437C85995}"/>
              </a:ext>
            </a:extLst>
          </p:cNvPr>
          <p:cNvCxnSpPr/>
          <p:nvPr/>
        </p:nvCxnSpPr>
        <p:spPr>
          <a:xfrm>
            <a:off x="6781800" y="3200400"/>
            <a:ext cx="18288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84D8D91C-C335-C831-1ADB-4C64A7BD2F6D}"/>
              </a:ext>
            </a:extLst>
          </p:cNvPr>
          <p:cNvCxnSpPr>
            <a:cxnSpLocks/>
          </p:cNvCxnSpPr>
          <p:nvPr/>
        </p:nvCxnSpPr>
        <p:spPr>
          <a:xfrm>
            <a:off x="5562600" y="3429000"/>
            <a:ext cx="21336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C93097BD-E214-C034-8CE4-094EFA66AE0B}"/>
              </a:ext>
            </a:extLst>
          </p:cNvPr>
          <p:cNvCxnSpPr/>
          <p:nvPr/>
        </p:nvCxnSpPr>
        <p:spPr>
          <a:xfrm>
            <a:off x="6629400" y="2667000"/>
            <a:ext cx="18288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F41CC1AF-CED3-C652-611D-EFC2834D3A1D}"/>
              </a:ext>
            </a:extLst>
          </p:cNvPr>
          <p:cNvCxnSpPr/>
          <p:nvPr/>
        </p:nvCxnSpPr>
        <p:spPr>
          <a:xfrm>
            <a:off x="6781800" y="3733800"/>
            <a:ext cx="18288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3" name="Straight Connector 12">
            <a:extLst>
              <a:ext uri="{FF2B5EF4-FFF2-40B4-BE49-F238E27FC236}">
                <a16:creationId xmlns:a16="http://schemas.microsoft.com/office/drawing/2014/main" id="{88D15E4A-A4E5-CAB1-7D7A-F9BC6627C22E}"/>
              </a:ext>
            </a:extLst>
          </p:cNvPr>
          <p:cNvCxnSpPr/>
          <p:nvPr/>
        </p:nvCxnSpPr>
        <p:spPr>
          <a:xfrm>
            <a:off x="6781800" y="4038600"/>
            <a:ext cx="18288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7F905E18-3784-DD8D-D04D-17E086DA61ED}"/>
              </a:ext>
            </a:extLst>
          </p:cNvPr>
          <p:cNvCxnSpPr>
            <a:cxnSpLocks/>
          </p:cNvCxnSpPr>
          <p:nvPr/>
        </p:nvCxnSpPr>
        <p:spPr>
          <a:xfrm>
            <a:off x="5512904" y="4267200"/>
            <a:ext cx="1573696"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Straight Connector 15">
            <a:extLst>
              <a:ext uri="{FF2B5EF4-FFF2-40B4-BE49-F238E27FC236}">
                <a16:creationId xmlns:a16="http://schemas.microsoft.com/office/drawing/2014/main" id="{EBBF7E68-9BD8-A51D-2D40-82D4B075FFF7}"/>
              </a:ext>
            </a:extLst>
          </p:cNvPr>
          <p:cNvCxnSpPr>
            <a:cxnSpLocks/>
          </p:cNvCxnSpPr>
          <p:nvPr/>
        </p:nvCxnSpPr>
        <p:spPr>
          <a:xfrm>
            <a:off x="7325139" y="4253948"/>
            <a:ext cx="1133061"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8" name="Straight Connector 17">
            <a:extLst>
              <a:ext uri="{FF2B5EF4-FFF2-40B4-BE49-F238E27FC236}">
                <a16:creationId xmlns:a16="http://schemas.microsoft.com/office/drawing/2014/main" id="{20C25886-8F7B-E10A-6A45-228FDA35C571}"/>
              </a:ext>
            </a:extLst>
          </p:cNvPr>
          <p:cNvCxnSpPr>
            <a:cxnSpLocks/>
          </p:cNvCxnSpPr>
          <p:nvPr/>
        </p:nvCxnSpPr>
        <p:spPr>
          <a:xfrm>
            <a:off x="6096000" y="4495800"/>
            <a:ext cx="1905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a:extLst>
              <a:ext uri="{FF2B5EF4-FFF2-40B4-BE49-F238E27FC236}">
                <a16:creationId xmlns:a16="http://schemas.microsoft.com/office/drawing/2014/main" id="{10226AC9-80EF-A4B2-BE62-0BCC7368442D}"/>
              </a:ext>
            </a:extLst>
          </p:cNvPr>
          <p:cNvCxnSpPr>
            <a:cxnSpLocks/>
          </p:cNvCxnSpPr>
          <p:nvPr/>
        </p:nvCxnSpPr>
        <p:spPr>
          <a:xfrm>
            <a:off x="6781800" y="4800600"/>
            <a:ext cx="1573696"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41040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932499" y="2103221"/>
            <a:ext cx="3107102" cy="3310890"/>
          </a:xfrm>
        </p:spPr>
        <p:txBody>
          <a:bodyPr vert="horz" lIns="91440" tIns="45720" rIns="91440" bIns="45720" rtlCol="0" anchor="ctr">
            <a:normAutofit/>
          </a:bodyPr>
          <a:lstStyle/>
          <a:p>
            <a:pPr>
              <a:lnSpc>
                <a:spcPct val="90000"/>
              </a:lnSpc>
            </a:pPr>
            <a:r>
              <a:rPr lang="en-US" sz="3000" dirty="0"/>
              <a:t>Table 2-Prescribing Recommendations of Voriconazole by CYP2C19 Phenotype</a:t>
            </a:r>
            <a:endParaRPr lang="en-US" sz="3000" kern="1200" dirty="0">
              <a:solidFill>
                <a:schemeClr val="tx1"/>
              </a:solidFill>
              <a:latin typeface="+mj-lt"/>
              <a:ea typeface="+mj-ea"/>
              <a:cs typeface="+mj-cs"/>
            </a:endParaRPr>
          </a:p>
        </p:txBody>
      </p:sp>
      <p:sp>
        <p:nvSpPr>
          <p:cNvPr id="2" name="TextBox 1">
            <a:extLst>
              <a:ext uri="{FF2B5EF4-FFF2-40B4-BE49-F238E27FC236}">
                <a16:creationId xmlns:a16="http://schemas.microsoft.com/office/drawing/2014/main" id="{F4F02033-153C-B173-3023-B293B6E7A11E}"/>
              </a:ext>
            </a:extLst>
          </p:cNvPr>
          <p:cNvSpPr txBox="1"/>
          <p:nvPr/>
        </p:nvSpPr>
        <p:spPr>
          <a:xfrm>
            <a:off x="8407222" y="6506005"/>
            <a:ext cx="4190998" cy="323850"/>
          </a:xfrm>
          <a:prstGeom prst="rect">
            <a:avLst/>
          </a:prstGeom>
        </p:spPr>
        <p:txBody>
          <a:bodyPr vert="horz" lIns="91440" tIns="45720" rIns="91440" bIns="45720" rtlCol="0">
            <a:normAutofit lnSpcReduction="10000"/>
          </a:bodyPr>
          <a:lstStyle/>
          <a:p>
            <a:r>
              <a:rPr lang="en-US" sz="1600" i="1" dirty="0"/>
              <a:t>Clin </a:t>
            </a:r>
            <a:r>
              <a:rPr lang="en-US" sz="1600" i="1" dirty="0" err="1"/>
              <a:t>Pharmacol</a:t>
            </a:r>
            <a:r>
              <a:rPr lang="en-US" sz="1600" i="1" dirty="0"/>
              <a:t> </a:t>
            </a:r>
            <a:r>
              <a:rPr lang="en-US" sz="1600" i="1" dirty="0" err="1"/>
              <a:t>Ther</a:t>
            </a:r>
            <a:r>
              <a:rPr lang="en-US" sz="1600" dirty="0"/>
              <a:t>. 2017 Jul;102(1):182-9.</a:t>
            </a:r>
          </a:p>
        </p:txBody>
      </p:sp>
      <p:sp>
        <p:nvSpPr>
          <p:cNvPr id="19" name="Rectangle 1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E072084-7F74-0D15-2CC7-E449CEA4A85B}"/>
              </a:ext>
            </a:extLst>
          </p:cNvPr>
          <p:cNvPicPr>
            <a:picLocks noChangeAspect="1"/>
          </p:cNvPicPr>
          <p:nvPr/>
        </p:nvPicPr>
        <p:blipFill>
          <a:blip r:embed="rId2"/>
          <a:stretch>
            <a:fillRect/>
          </a:stretch>
        </p:blipFill>
        <p:spPr>
          <a:xfrm>
            <a:off x="431920" y="664308"/>
            <a:ext cx="7820169" cy="5899751"/>
          </a:xfrm>
          <a:prstGeom prst="rect">
            <a:avLst/>
          </a:prstGeom>
        </p:spPr>
      </p:pic>
    </p:spTree>
    <p:extLst>
      <p:ext uri="{BB962C8B-B14F-4D97-AF65-F5344CB8AC3E}">
        <p14:creationId xmlns:p14="http://schemas.microsoft.com/office/powerpoint/2010/main" val="936168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2" name="Rectangle 11">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76F2AE4-CFB2-F3A7-23C2-E04D62162E8B}"/>
              </a:ext>
            </a:extLst>
          </p:cNvPr>
          <p:cNvPicPr>
            <a:picLocks noChangeAspect="1"/>
          </p:cNvPicPr>
          <p:nvPr/>
        </p:nvPicPr>
        <p:blipFill>
          <a:blip r:embed="rId2"/>
          <a:stretch>
            <a:fillRect/>
          </a:stretch>
        </p:blipFill>
        <p:spPr>
          <a:xfrm>
            <a:off x="914400" y="382358"/>
            <a:ext cx="10698072" cy="5908339"/>
          </a:xfrm>
          <a:prstGeom prst="rect">
            <a:avLst/>
          </a:prstGeom>
        </p:spPr>
      </p:pic>
      <p:sp>
        <p:nvSpPr>
          <p:cNvPr id="6" name="TextBox 5">
            <a:extLst>
              <a:ext uri="{FF2B5EF4-FFF2-40B4-BE49-F238E27FC236}">
                <a16:creationId xmlns:a16="http://schemas.microsoft.com/office/drawing/2014/main" id="{211B5213-E04B-7607-9F19-F3E275A2443C}"/>
              </a:ext>
            </a:extLst>
          </p:cNvPr>
          <p:cNvSpPr txBox="1"/>
          <p:nvPr/>
        </p:nvSpPr>
        <p:spPr>
          <a:xfrm>
            <a:off x="7697252" y="6475642"/>
            <a:ext cx="4525872" cy="338554"/>
          </a:xfrm>
          <a:prstGeom prst="rect">
            <a:avLst/>
          </a:prstGeom>
          <a:noFill/>
        </p:spPr>
        <p:txBody>
          <a:bodyPr wrap="square">
            <a:spAutoFit/>
          </a:bodyPr>
          <a:lstStyle/>
          <a:p>
            <a:r>
              <a:rPr lang="en-US" sz="1600" dirty="0">
                <a:hlinkClick r:id="rId3"/>
              </a:rPr>
              <a:t>https://cpicpgx.org/strength-of-recommendations/</a:t>
            </a:r>
            <a:r>
              <a:rPr lang="en-US" sz="1600" dirty="0"/>
              <a:t> </a:t>
            </a:r>
          </a:p>
        </p:txBody>
      </p:sp>
    </p:spTree>
    <p:extLst>
      <p:ext uri="{BB962C8B-B14F-4D97-AF65-F5344CB8AC3E}">
        <p14:creationId xmlns:p14="http://schemas.microsoft.com/office/powerpoint/2010/main" val="3292825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30936" y="2660904"/>
            <a:ext cx="4818888" cy="3547872"/>
          </a:xfrm>
          <a:prstGeom prst="rect">
            <a:avLst/>
          </a:prstGeom>
        </p:spPr>
        <p:txBody>
          <a:bodyPr vert="horz" lIns="91440" tIns="45720" rIns="91440" bIns="45720" rtlCol="0" anchor="t">
            <a:normAutofit/>
          </a:bodyPr>
          <a:lstStyle/>
          <a:p>
            <a:pPr marL="285750" lvl="0" indent="-285750">
              <a:lnSpc>
                <a:spcPct val="90000"/>
              </a:lnSpc>
              <a:spcAft>
                <a:spcPts val="600"/>
              </a:spcAft>
              <a:buFont typeface="Arial" panose="020B0604020202020204" pitchFamily="34" charset="0"/>
              <a:buChar char="•"/>
            </a:pPr>
            <a:r>
              <a:rPr lang="en-US" sz="1700" b="1" dirty="0"/>
              <a:t>High</a:t>
            </a:r>
            <a:r>
              <a:rPr lang="en-US" sz="1700" dirty="0"/>
              <a:t>: Evidence includes consistent results from well-designed, well-conducted studies.</a:t>
            </a:r>
          </a:p>
          <a:p>
            <a:pPr marL="285750" lvl="0" indent="-285750">
              <a:lnSpc>
                <a:spcPct val="90000"/>
              </a:lnSpc>
              <a:spcAft>
                <a:spcPts val="600"/>
              </a:spcAft>
              <a:buFont typeface="Arial" panose="020B0604020202020204" pitchFamily="34" charset="0"/>
              <a:buChar char="•"/>
            </a:pPr>
            <a:endParaRPr lang="en-US" sz="1000" dirty="0"/>
          </a:p>
          <a:p>
            <a:pPr marL="285750" lvl="0" indent="-285750">
              <a:lnSpc>
                <a:spcPct val="90000"/>
              </a:lnSpc>
              <a:spcAft>
                <a:spcPts val="600"/>
              </a:spcAft>
              <a:buFont typeface="Arial" panose="020B0604020202020204" pitchFamily="34" charset="0"/>
              <a:buChar char="•"/>
            </a:pPr>
            <a:r>
              <a:rPr lang="en-US" sz="1700" b="1" dirty="0"/>
              <a:t>Moderate</a:t>
            </a:r>
            <a:r>
              <a:rPr lang="en-US" sz="1700" dirty="0"/>
              <a:t>: Evidence is sufficient to determine effects, but the strength of the evidence is limited by the number, quality, or consistency of the individual studies; generalizability to routine practice; or indirect nature of the evidence.</a:t>
            </a:r>
          </a:p>
          <a:p>
            <a:pPr marL="285750" lvl="0" indent="-285750">
              <a:lnSpc>
                <a:spcPct val="90000"/>
              </a:lnSpc>
              <a:spcAft>
                <a:spcPts val="600"/>
              </a:spcAft>
              <a:buFont typeface="Arial" panose="020B0604020202020204" pitchFamily="34" charset="0"/>
              <a:buChar char="•"/>
            </a:pPr>
            <a:endParaRPr lang="en-US" sz="1000" dirty="0"/>
          </a:p>
          <a:p>
            <a:pPr marL="285750" lvl="0" indent="-285750">
              <a:lnSpc>
                <a:spcPct val="90000"/>
              </a:lnSpc>
              <a:spcAft>
                <a:spcPts val="600"/>
              </a:spcAft>
              <a:buFont typeface="Arial" panose="020B0604020202020204" pitchFamily="34" charset="0"/>
              <a:buChar char="•"/>
            </a:pPr>
            <a:r>
              <a:rPr lang="en-US" sz="1700" b="1" dirty="0"/>
              <a:t>Weak</a:t>
            </a:r>
            <a:r>
              <a:rPr lang="en-US" sz="1700" dirty="0"/>
              <a:t>: Evidence is insufficient to assess the effects on health outcomes because of limited number or power of studies, important flaws in their design or conduct, gaps in the chain of evidence, or lack of information.</a:t>
            </a:r>
          </a:p>
        </p:txBody>
      </p:sp>
      <p:sp>
        <p:nvSpPr>
          <p:cNvPr id="4" name="TextBox 3">
            <a:extLst>
              <a:ext uri="{FF2B5EF4-FFF2-40B4-BE49-F238E27FC236}">
                <a16:creationId xmlns:a16="http://schemas.microsoft.com/office/drawing/2014/main" id="{77446094-CA46-D5EA-0D04-21E84291A736}"/>
              </a:ext>
            </a:extLst>
          </p:cNvPr>
          <p:cNvSpPr txBox="1"/>
          <p:nvPr/>
        </p:nvSpPr>
        <p:spPr>
          <a:xfrm>
            <a:off x="654547" y="947657"/>
            <a:ext cx="4203471" cy="1323439"/>
          </a:xfrm>
          <a:prstGeom prst="rect">
            <a:avLst/>
          </a:prstGeom>
          <a:noFill/>
        </p:spPr>
        <p:txBody>
          <a:bodyPr wrap="square" rtlCol="0">
            <a:spAutoFit/>
          </a:bodyPr>
          <a:lstStyle/>
          <a:p>
            <a:pPr algn="ctr"/>
            <a:r>
              <a:rPr lang="en-US" sz="4000" dirty="0"/>
              <a:t>Level of Evidence Definitions</a:t>
            </a:r>
          </a:p>
        </p:txBody>
      </p:sp>
      <p:pic>
        <p:nvPicPr>
          <p:cNvPr id="6" name="Picture 5">
            <a:extLst>
              <a:ext uri="{FF2B5EF4-FFF2-40B4-BE49-F238E27FC236}">
                <a16:creationId xmlns:a16="http://schemas.microsoft.com/office/drawing/2014/main" id="{10092062-28AA-7FAF-60C6-1F078E21024A}"/>
              </a:ext>
            </a:extLst>
          </p:cNvPr>
          <p:cNvPicPr>
            <a:picLocks noChangeAspect="1"/>
          </p:cNvPicPr>
          <p:nvPr/>
        </p:nvPicPr>
        <p:blipFill>
          <a:blip r:embed="rId2"/>
          <a:stretch>
            <a:fillRect/>
          </a:stretch>
        </p:blipFill>
        <p:spPr>
          <a:xfrm>
            <a:off x="5449824" y="947657"/>
            <a:ext cx="6589776" cy="5209560"/>
          </a:xfrm>
          <a:prstGeom prst="rect">
            <a:avLst/>
          </a:prstGeom>
        </p:spPr>
      </p:pic>
      <p:sp>
        <p:nvSpPr>
          <p:cNvPr id="9" name="TextBox 8">
            <a:extLst>
              <a:ext uri="{FF2B5EF4-FFF2-40B4-BE49-F238E27FC236}">
                <a16:creationId xmlns:a16="http://schemas.microsoft.com/office/drawing/2014/main" id="{D5A274B2-FE43-07B4-6B12-0ADA1D70E0D0}"/>
              </a:ext>
            </a:extLst>
          </p:cNvPr>
          <p:cNvSpPr txBox="1"/>
          <p:nvPr/>
        </p:nvSpPr>
        <p:spPr>
          <a:xfrm>
            <a:off x="3898373" y="6500858"/>
            <a:ext cx="8991600" cy="338554"/>
          </a:xfrm>
          <a:prstGeom prst="rect">
            <a:avLst/>
          </a:prstGeom>
          <a:noFill/>
        </p:spPr>
        <p:txBody>
          <a:bodyPr wrap="square">
            <a:spAutoFit/>
          </a:bodyPr>
          <a:lstStyle/>
          <a:p>
            <a:r>
              <a:rPr lang="en-US" sz="1600" dirty="0">
                <a:hlinkClick r:id="rId3"/>
              </a:rPr>
              <a:t>https://files.cpicpgx.org/data/guideline/publication/voriconazole/2016/27981572-supplement.pdf</a:t>
            </a:r>
            <a:r>
              <a:rPr lang="en-US" sz="1600" dirty="0"/>
              <a:t> </a:t>
            </a:r>
          </a:p>
        </p:txBody>
      </p:sp>
    </p:spTree>
    <p:extLst>
      <p:ext uri="{BB962C8B-B14F-4D97-AF65-F5344CB8AC3E}">
        <p14:creationId xmlns:p14="http://schemas.microsoft.com/office/powerpoint/2010/main" val="978108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1C359-68C7-D059-00F1-93D8631E8635}"/>
              </a:ext>
            </a:extLst>
          </p:cNvPr>
          <p:cNvSpPr>
            <a:spLocks noGrp="1"/>
          </p:cNvSpPr>
          <p:nvPr>
            <p:ph type="title"/>
          </p:nvPr>
        </p:nvSpPr>
        <p:spPr>
          <a:xfrm>
            <a:off x="793662" y="386930"/>
            <a:ext cx="10589700" cy="1298448"/>
          </a:xfrm>
        </p:spPr>
        <p:txBody>
          <a:bodyPr vert="horz" lIns="91440" tIns="45720" rIns="91440" bIns="45720" rtlCol="0" anchor="b">
            <a:normAutofit/>
          </a:bodyPr>
          <a:lstStyle/>
          <a:p>
            <a:pPr>
              <a:lnSpc>
                <a:spcPct val="90000"/>
              </a:lnSpc>
            </a:pPr>
            <a:r>
              <a:rPr lang="en-US" sz="4000" kern="1200" dirty="0">
                <a:solidFill>
                  <a:schemeClr val="tx1"/>
                </a:solidFill>
                <a:latin typeface="+mj-lt"/>
                <a:ea typeface="+mj-ea"/>
                <a:cs typeface="+mj-cs"/>
              </a:rPr>
              <a:t>Breaking Down the Guideline: Tables 1 &amp; 2, again</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627CC0-2099-575A-9D7F-C0BAD6413BB8}"/>
              </a:ext>
            </a:extLst>
          </p:cNvPr>
          <p:cNvSpPr>
            <a:spLocks noGrp="1"/>
          </p:cNvSpPr>
          <p:nvPr>
            <p:ph idx="1"/>
          </p:nvPr>
        </p:nvSpPr>
        <p:spPr>
          <a:xfrm>
            <a:off x="6934200" y="6468352"/>
            <a:ext cx="5150277" cy="447758"/>
          </a:xfrm>
        </p:spPr>
        <p:txBody>
          <a:bodyPr vert="horz" lIns="91440" tIns="45720" rIns="91440" bIns="45720" rtlCol="0" anchor="ctr">
            <a:normAutofit/>
          </a:bodyPr>
          <a:lstStyle/>
          <a:p>
            <a:pPr algn="r"/>
            <a:r>
              <a:rPr lang="en-US" sz="1600" i="1" dirty="0"/>
              <a:t>Clin </a:t>
            </a:r>
            <a:r>
              <a:rPr lang="en-US" sz="1600" i="1" dirty="0" err="1"/>
              <a:t>Pharmacol</a:t>
            </a:r>
            <a:r>
              <a:rPr lang="en-US" sz="1600" i="1" dirty="0"/>
              <a:t> </a:t>
            </a:r>
            <a:r>
              <a:rPr lang="en-US" sz="1600" i="1" dirty="0" err="1"/>
              <a:t>Ther</a:t>
            </a:r>
            <a:r>
              <a:rPr lang="en-US" sz="1600" dirty="0"/>
              <a:t>. 2021 Oct;110(4):888-96.</a:t>
            </a:r>
          </a:p>
        </p:txBody>
      </p:sp>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434F79E-DA45-CE39-077C-46E5F6731F2D}"/>
              </a:ext>
            </a:extLst>
          </p:cNvPr>
          <p:cNvPicPr>
            <a:picLocks noChangeAspect="1"/>
          </p:cNvPicPr>
          <p:nvPr/>
        </p:nvPicPr>
        <p:blipFill>
          <a:blip r:embed="rId2"/>
          <a:stretch>
            <a:fillRect/>
          </a:stretch>
        </p:blipFill>
        <p:spPr>
          <a:xfrm>
            <a:off x="2286000" y="2514600"/>
            <a:ext cx="7366218" cy="3148218"/>
          </a:xfrm>
          <a:prstGeom prst="rect">
            <a:avLst/>
          </a:prstGeom>
        </p:spPr>
      </p:pic>
    </p:spTree>
    <p:extLst>
      <p:ext uri="{BB962C8B-B14F-4D97-AF65-F5344CB8AC3E}">
        <p14:creationId xmlns:p14="http://schemas.microsoft.com/office/powerpoint/2010/main" val="2611546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E82912-2FE0-5111-2162-F9C33592A8B7}"/>
              </a:ext>
            </a:extLst>
          </p:cNvPr>
          <p:cNvSpPr txBox="1"/>
          <p:nvPr/>
        </p:nvSpPr>
        <p:spPr>
          <a:xfrm>
            <a:off x="9267909" y="2023110"/>
            <a:ext cx="2469624"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kern="1200">
                <a:solidFill>
                  <a:schemeClr val="tx1"/>
                </a:solidFill>
                <a:latin typeface="+mj-lt"/>
                <a:ea typeface="+mj-ea"/>
                <a:cs typeface="+mj-cs"/>
              </a:rPr>
              <a:t>Table 1-Phenotype Based on Genotype for CYP2D6 and Opioids</a:t>
            </a:r>
          </a:p>
        </p:txBody>
      </p:sp>
      <p:sp>
        <p:nvSpPr>
          <p:cNvPr id="3" name="TextBox 2">
            <a:extLst>
              <a:ext uri="{FF2B5EF4-FFF2-40B4-BE49-F238E27FC236}">
                <a16:creationId xmlns:a16="http://schemas.microsoft.com/office/drawing/2014/main" id="{D4C416F6-0BB9-18EF-F5AF-37E41593F995}"/>
              </a:ext>
            </a:extLst>
          </p:cNvPr>
          <p:cNvSpPr txBox="1"/>
          <p:nvPr/>
        </p:nvSpPr>
        <p:spPr>
          <a:xfrm>
            <a:off x="8160168" y="6495150"/>
            <a:ext cx="4343400" cy="1399887"/>
          </a:xfrm>
          <a:prstGeom prst="rect">
            <a:avLst/>
          </a:prstGeom>
        </p:spPr>
        <p:txBody>
          <a:bodyPr vert="horz" lIns="91440" tIns="45720" rIns="91440" bIns="45720" rtlCol="0">
            <a:normAutofit/>
          </a:bodyPr>
          <a:lstStyle/>
          <a:p>
            <a:pPr>
              <a:lnSpc>
                <a:spcPct val="90000"/>
              </a:lnSpc>
              <a:spcBef>
                <a:spcPts val="1000"/>
              </a:spcBef>
              <a:spcAft>
                <a:spcPts val="600"/>
              </a:spcAft>
            </a:pPr>
            <a:r>
              <a:rPr lang="en-US" sz="1600" i="1" kern="1200" dirty="0">
                <a:solidFill>
                  <a:schemeClr val="tx1"/>
                </a:solidFill>
                <a:latin typeface="+mn-lt"/>
                <a:ea typeface="+mn-ea"/>
                <a:cs typeface="+mn-cs"/>
              </a:rPr>
              <a:t>Clin </a:t>
            </a:r>
            <a:r>
              <a:rPr lang="en-US" sz="1600" i="1" kern="1200" dirty="0" err="1">
                <a:solidFill>
                  <a:schemeClr val="tx1"/>
                </a:solidFill>
                <a:latin typeface="+mn-lt"/>
                <a:ea typeface="+mn-ea"/>
                <a:cs typeface="+mn-cs"/>
              </a:rPr>
              <a:t>Pharmacol</a:t>
            </a:r>
            <a:r>
              <a:rPr lang="en-US" sz="1600" i="1" kern="1200" dirty="0">
                <a:solidFill>
                  <a:schemeClr val="tx1"/>
                </a:solidFill>
                <a:latin typeface="+mn-lt"/>
                <a:ea typeface="+mn-ea"/>
                <a:cs typeface="+mn-cs"/>
              </a:rPr>
              <a:t> </a:t>
            </a:r>
            <a:r>
              <a:rPr lang="en-US" sz="1600" i="1" kern="1200" dirty="0" err="1">
                <a:solidFill>
                  <a:schemeClr val="tx1"/>
                </a:solidFill>
                <a:latin typeface="+mn-lt"/>
                <a:ea typeface="+mn-ea"/>
                <a:cs typeface="+mn-cs"/>
              </a:rPr>
              <a:t>Ther</a:t>
            </a:r>
            <a:r>
              <a:rPr lang="en-US" sz="1600" kern="1200" dirty="0">
                <a:solidFill>
                  <a:schemeClr val="tx1"/>
                </a:solidFill>
                <a:latin typeface="+mn-lt"/>
                <a:ea typeface="+mn-ea"/>
                <a:cs typeface="+mn-cs"/>
              </a:rPr>
              <a:t>. 2021 Oct;110(4):888-96.</a:t>
            </a:r>
          </a:p>
        </p:txBody>
      </p:sp>
      <p:sp>
        <p:nvSpPr>
          <p:cNvPr id="61" name="Rectangle 6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02BB977-54B0-8FCA-4EA5-6324EF01387C}"/>
              </a:ext>
            </a:extLst>
          </p:cNvPr>
          <p:cNvPicPr>
            <a:picLocks noChangeAspect="1"/>
          </p:cNvPicPr>
          <p:nvPr/>
        </p:nvPicPr>
        <p:blipFill>
          <a:blip r:embed="rId2"/>
          <a:stretch>
            <a:fillRect/>
          </a:stretch>
        </p:blipFill>
        <p:spPr>
          <a:xfrm>
            <a:off x="545238" y="1781141"/>
            <a:ext cx="7608304" cy="3366673"/>
          </a:xfrm>
          <a:prstGeom prst="rect">
            <a:avLst/>
          </a:prstGeom>
        </p:spPr>
      </p:pic>
      <p:sp>
        <p:nvSpPr>
          <p:cNvPr id="65" name="Rectangle 6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170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Freeform: Shape 45">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7" name="Freeform: Shape 46">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 name="Rectangle 4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D7F2C2F-3F82-43F4-6889-61BED38347B5}"/>
              </a:ext>
            </a:extLst>
          </p:cNvPr>
          <p:cNvSpPr txBox="1"/>
          <p:nvPr/>
        </p:nvSpPr>
        <p:spPr>
          <a:xfrm>
            <a:off x="8216628" y="6508539"/>
            <a:ext cx="3980688" cy="349461"/>
          </a:xfrm>
          <a:prstGeom prst="rect">
            <a:avLst/>
          </a:prstGeom>
        </p:spPr>
        <p:txBody>
          <a:bodyPr vert="horz" lIns="91440" tIns="45720" rIns="91440" bIns="45720" rtlCol="0">
            <a:normAutofit/>
          </a:bodyPr>
          <a:lstStyle/>
          <a:p>
            <a:pPr>
              <a:lnSpc>
                <a:spcPct val="90000"/>
              </a:lnSpc>
              <a:spcAft>
                <a:spcPts val="600"/>
              </a:spcAft>
            </a:pPr>
            <a:r>
              <a:rPr lang="en-US" sz="1600" i="1" dirty="0"/>
              <a:t>Clin </a:t>
            </a:r>
            <a:r>
              <a:rPr lang="en-US" sz="1600" i="1" dirty="0" err="1"/>
              <a:t>Pharmacol</a:t>
            </a:r>
            <a:r>
              <a:rPr lang="en-US" sz="1600" i="1" dirty="0"/>
              <a:t> </a:t>
            </a:r>
            <a:r>
              <a:rPr lang="en-US" sz="1600" i="1" dirty="0" err="1"/>
              <a:t>Ther</a:t>
            </a:r>
            <a:r>
              <a:rPr lang="en-US" sz="1600" dirty="0"/>
              <a:t>. 2021 Oct;110(4):888-96.</a:t>
            </a:r>
          </a:p>
        </p:txBody>
      </p:sp>
      <p:pic>
        <p:nvPicPr>
          <p:cNvPr id="8" name="Picture 7">
            <a:extLst>
              <a:ext uri="{FF2B5EF4-FFF2-40B4-BE49-F238E27FC236}">
                <a16:creationId xmlns:a16="http://schemas.microsoft.com/office/drawing/2014/main" id="{0D0E40C3-BFF6-6DA5-E2FF-BC61885393B1}"/>
              </a:ext>
            </a:extLst>
          </p:cNvPr>
          <p:cNvPicPr>
            <a:picLocks noChangeAspect="1"/>
          </p:cNvPicPr>
          <p:nvPr/>
        </p:nvPicPr>
        <p:blipFill>
          <a:blip r:embed="rId2"/>
          <a:stretch>
            <a:fillRect/>
          </a:stretch>
        </p:blipFill>
        <p:spPr>
          <a:xfrm>
            <a:off x="6288787" y="303346"/>
            <a:ext cx="5824452" cy="2970470"/>
          </a:xfrm>
          <a:prstGeom prst="rect">
            <a:avLst/>
          </a:prstGeom>
        </p:spPr>
      </p:pic>
      <p:pic>
        <p:nvPicPr>
          <p:cNvPr id="5" name="Picture 4">
            <a:extLst>
              <a:ext uri="{FF2B5EF4-FFF2-40B4-BE49-F238E27FC236}">
                <a16:creationId xmlns:a16="http://schemas.microsoft.com/office/drawing/2014/main" id="{A5ACE64D-67B6-52C1-33F6-8EF95BF19132}"/>
              </a:ext>
            </a:extLst>
          </p:cNvPr>
          <p:cNvPicPr>
            <a:picLocks noChangeAspect="1"/>
          </p:cNvPicPr>
          <p:nvPr/>
        </p:nvPicPr>
        <p:blipFill>
          <a:blip r:embed="rId3"/>
          <a:stretch>
            <a:fillRect/>
          </a:stretch>
        </p:blipFill>
        <p:spPr>
          <a:xfrm>
            <a:off x="220308" y="2707488"/>
            <a:ext cx="5757769" cy="2952182"/>
          </a:xfrm>
          <a:prstGeom prst="rect">
            <a:avLst/>
          </a:prstGeom>
        </p:spPr>
      </p:pic>
      <p:pic>
        <p:nvPicPr>
          <p:cNvPr id="10" name="Picture 9">
            <a:extLst>
              <a:ext uri="{FF2B5EF4-FFF2-40B4-BE49-F238E27FC236}">
                <a16:creationId xmlns:a16="http://schemas.microsoft.com/office/drawing/2014/main" id="{91601C7E-7663-E5BD-3EAB-C00A9C264607}"/>
              </a:ext>
            </a:extLst>
          </p:cNvPr>
          <p:cNvPicPr>
            <a:picLocks noChangeAspect="1"/>
          </p:cNvPicPr>
          <p:nvPr/>
        </p:nvPicPr>
        <p:blipFill>
          <a:blip r:embed="rId4"/>
          <a:stretch>
            <a:fillRect/>
          </a:stretch>
        </p:blipFill>
        <p:spPr>
          <a:xfrm>
            <a:off x="6288787" y="3524153"/>
            <a:ext cx="5690549" cy="3008502"/>
          </a:xfrm>
          <a:prstGeom prst="rect">
            <a:avLst/>
          </a:prstGeom>
        </p:spPr>
      </p:pic>
      <p:sp>
        <p:nvSpPr>
          <p:cNvPr id="11" name="TextBox 10">
            <a:extLst>
              <a:ext uri="{FF2B5EF4-FFF2-40B4-BE49-F238E27FC236}">
                <a16:creationId xmlns:a16="http://schemas.microsoft.com/office/drawing/2014/main" id="{A4738127-D323-D58A-84BE-213C07EED7D3}"/>
              </a:ext>
            </a:extLst>
          </p:cNvPr>
          <p:cNvSpPr txBox="1"/>
          <p:nvPr/>
        </p:nvSpPr>
        <p:spPr>
          <a:xfrm>
            <a:off x="445538" y="568914"/>
            <a:ext cx="5307311" cy="1569660"/>
          </a:xfrm>
          <a:prstGeom prst="rect">
            <a:avLst/>
          </a:prstGeom>
          <a:noFill/>
        </p:spPr>
        <p:txBody>
          <a:bodyPr wrap="square" rtlCol="0">
            <a:spAutoFit/>
          </a:bodyPr>
          <a:lstStyle/>
          <a:p>
            <a:r>
              <a:rPr lang="en-US" sz="3200" dirty="0"/>
              <a:t>Table 2-Prescribing Recommendations of Opioids by CYP2D6 Phenotype</a:t>
            </a:r>
          </a:p>
        </p:txBody>
      </p:sp>
    </p:spTree>
    <p:extLst>
      <p:ext uri="{BB962C8B-B14F-4D97-AF65-F5344CB8AC3E}">
        <p14:creationId xmlns:p14="http://schemas.microsoft.com/office/powerpoint/2010/main" val="2764205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4550" y="516366"/>
            <a:ext cx="7886700" cy="994172"/>
          </a:xfrm>
        </p:spPr>
        <p:txBody>
          <a:bodyPr>
            <a:noAutofit/>
          </a:bodyPr>
          <a:lstStyle/>
          <a:p>
            <a:r>
              <a:rPr lang="en-US" sz="3600" dirty="0"/>
              <a:t>CPIC Tables Allow Translation of Genetic Test Results to Actionability</a:t>
            </a:r>
          </a:p>
        </p:txBody>
      </p:sp>
      <p:graphicFrame>
        <p:nvGraphicFramePr>
          <p:cNvPr id="8" name="Content Placeholder 5"/>
          <p:cNvGraphicFramePr>
            <a:graphicFrameLocks/>
          </p:cNvGraphicFramePr>
          <p:nvPr>
            <p:extLst>
              <p:ext uri="{D42A27DB-BD31-4B8C-83A1-F6EECF244321}">
                <p14:modId xmlns:p14="http://schemas.microsoft.com/office/powerpoint/2010/main" val="1492569681"/>
              </p:ext>
            </p:extLst>
          </p:nvPr>
        </p:nvGraphicFramePr>
        <p:xfrm>
          <a:off x="1676400" y="1920877"/>
          <a:ext cx="8001000" cy="3870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676400" y="1995489"/>
            <a:ext cx="5284304" cy="1565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60044101-17E7-00F0-437A-E1B7A439123A}"/>
              </a:ext>
            </a:extLst>
          </p:cNvPr>
          <p:cNvSpPr/>
          <p:nvPr/>
        </p:nvSpPr>
        <p:spPr>
          <a:xfrm>
            <a:off x="6915150" y="6273225"/>
            <a:ext cx="5276850" cy="584775"/>
          </a:xfrm>
          <a:prstGeom prst="rect">
            <a:avLst/>
          </a:prstGeom>
        </p:spPr>
        <p:txBody>
          <a:bodyPr wrap="square">
            <a:spAutoFit/>
          </a:bodyPr>
          <a:lstStyle/>
          <a:p>
            <a:pPr algn="r"/>
            <a:r>
              <a:rPr lang="en-US" sz="1600" dirty="0">
                <a:solidFill>
                  <a:prstClr val="black"/>
                </a:solidFill>
                <a:hlinkClick r:id="rId8"/>
              </a:rPr>
              <a:t>https://cpicpgx.org/guidelines/</a:t>
            </a:r>
            <a:endParaRPr lang="en-US" sz="1600" dirty="0">
              <a:solidFill>
                <a:prstClr val="black"/>
              </a:solidFill>
            </a:endParaRPr>
          </a:p>
          <a:p>
            <a:pPr algn="r"/>
            <a:r>
              <a:rPr lang="en-US" sz="1600" dirty="0">
                <a:solidFill>
                  <a:prstClr val="black"/>
                </a:solidFill>
                <a:hlinkClick r:id="rId9"/>
              </a:rPr>
              <a:t>https://www.pharmgkb.org/page/cyp2c19RefMaterials</a:t>
            </a:r>
            <a:r>
              <a:rPr lang="en-US" sz="1600" dirty="0">
                <a:solidFill>
                  <a:prstClr val="black"/>
                </a:solidFill>
              </a:rPr>
              <a:t> </a:t>
            </a:r>
          </a:p>
        </p:txBody>
      </p:sp>
    </p:spTree>
    <p:custDataLst>
      <p:tags r:id="rId1"/>
    </p:custDataLst>
    <p:extLst>
      <p:ext uri="{BB962C8B-B14F-4D97-AF65-F5344CB8AC3E}">
        <p14:creationId xmlns:p14="http://schemas.microsoft.com/office/powerpoint/2010/main" val="1902776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48820" y="228600"/>
            <a:ext cx="10909640" cy="1249394"/>
          </a:xfrm>
        </p:spPr>
        <p:txBody>
          <a:bodyPr vert="horz" lIns="91440" tIns="45720" rIns="91440" bIns="45720" rtlCol="0" anchor="ctr">
            <a:normAutofit fontScale="90000"/>
          </a:bodyPr>
          <a:lstStyle/>
          <a:p>
            <a:pPr>
              <a:lnSpc>
                <a:spcPct val="90000"/>
              </a:lnSpc>
            </a:pPr>
            <a:r>
              <a:rPr lang="en-US" sz="4800" dirty="0"/>
              <a:t>Allele Definition Table: Genotypes to Alleles</a:t>
            </a:r>
            <a:br>
              <a:rPr lang="en-US" sz="4800" dirty="0"/>
            </a:br>
            <a:r>
              <a:rPr lang="en-US" sz="4800" dirty="0"/>
              <a:t>(now maintained by PharmVar)</a:t>
            </a:r>
            <a:endParaRPr lang="en-US" sz="4600" kern="1200" dirty="0">
              <a:solidFill>
                <a:schemeClr val="tx1"/>
              </a:solidFill>
              <a:latin typeface="+mj-lt"/>
              <a:ea typeface="+mj-ea"/>
              <a:cs typeface="+mj-cs"/>
            </a:endParaRPr>
          </a:p>
        </p:txBody>
      </p:sp>
      <p:sp>
        <p:nvSpPr>
          <p:cNvPr id="5" name="Rectangle 4"/>
          <p:cNvSpPr/>
          <p:nvPr/>
        </p:nvSpPr>
        <p:spPr>
          <a:xfrm>
            <a:off x="6103640" y="6160974"/>
            <a:ext cx="6088360" cy="468426"/>
          </a:xfrm>
          <a:prstGeom prst="rect">
            <a:avLst/>
          </a:prstGeom>
        </p:spPr>
        <p:txBody>
          <a:bodyPr vert="horz" lIns="91440" tIns="45720" rIns="91440" bIns="45720" rtlCol="0" anchor="ctr">
            <a:noAutofit/>
          </a:bodyPr>
          <a:lstStyle/>
          <a:p>
            <a:pPr algn="ctr"/>
            <a:endParaRPr lang="en-US" sz="1600" kern="1200" dirty="0">
              <a:solidFill>
                <a:schemeClr val="tx1"/>
              </a:solidFill>
              <a:latin typeface="+mn-lt"/>
              <a:ea typeface="+mn-ea"/>
              <a:cs typeface="+mn-cs"/>
              <a:hlinkClick r:id="rId2"/>
            </a:endParaRPr>
          </a:p>
          <a:p>
            <a:pPr algn="r"/>
            <a:r>
              <a:rPr lang="en-US" sz="1600" dirty="0">
                <a:hlinkClick r:id="rId3"/>
              </a:rPr>
              <a:t>https://www.pharmgkb.org/page/pgxGeneRef</a:t>
            </a:r>
            <a:r>
              <a:rPr lang="en-US" sz="1600" dirty="0"/>
              <a:t> </a:t>
            </a:r>
          </a:p>
          <a:p>
            <a:r>
              <a:rPr lang="en-US" sz="1600" kern="1200" dirty="0">
                <a:solidFill>
                  <a:schemeClr val="tx1"/>
                </a:solidFill>
                <a:latin typeface="+mn-lt"/>
                <a:ea typeface="+mn-ea"/>
                <a:cs typeface="+mn-cs"/>
                <a:hlinkClick r:id="rId4"/>
              </a:rPr>
              <a:t>https://cpicpgx.org/guidelines/guideline-for-clopidogrel-and-cyp2c19/</a:t>
            </a:r>
            <a:r>
              <a:rPr lang="en-US" sz="1600" kern="1200" dirty="0">
                <a:solidFill>
                  <a:schemeClr val="tx1"/>
                </a:solidFill>
                <a:latin typeface="+mn-lt"/>
                <a:ea typeface="+mn-ea"/>
                <a:cs typeface="+mn-cs"/>
              </a:rPr>
              <a:t> </a:t>
            </a:r>
          </a:p>
        </p:txBody>
      </p:sp>
      <p:sp>
        <p:nvSpPr>
          <p:cNvPr id="15"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0F2E94-86F9-186C-5E5F-9739D7CAD064}"/>
              </a:ext>
            </a:extLst>
          </p:cNvPr>
          <p:cNvPicPr>
            <a:picLocks noChangeAspect="1"/>
          </p:cNvPicPr>
          <p:nvPr/>
        </p:nvPicPr>
        <p:blipFill>
          <a:blip r:embed="rId5"/>
          <a:stretch>
            <a:fillRect/>
          </a:stretch>
        </p:blipFill>
        <p:spPr>
          <a:xfrm>
            <a:off x="851240" y="1848518"/>
            <a:ext cx="10591800" cy="4260559"/>
          </a:xfrm>
          <a:prstGeom prst="rect">
            <a:avLst/>
          </a:prstGeom>
        </p:spPr>
      </p:pic>
      <p:pic>
        <p:nvPicPr>
          <p:cNvPr id="2" name="Picture 2" descr="https://cpicpgx.org/img/logo/cpic-full-600.png">
            <a:extLst>
              <a:ext uri="{FF2B5EF4-FFF2-40B4-BE49-F238E27FC236}">
                <a16:creationId xmlns:a16="http://schemas.microsoft.com/office/drawing/2014/main" id="{13752370-77FC-CCE3-BA6B-DB0A830BCB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6353943"/>
            <a:ext cx="1524000" cy="50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99AEC00-AABB-2D48-CCFE-91B72EEF9273}"/>
              </a:ext>
            </a:extLst>
          </p:cNvPr>
          <p:cNvPicPr>
            <a:picLocks noChangeAspect="1"/>
          </p:cNvPicPr>
          <p:nvPr/>
        </p:nvPicPr>
        <p:blipFill>
          <a:blip r:embed="rId7"/>
          <a:stretch>
            <a:fillRect/>
          </a:stretch>
        </p:blipFill>
        <p:spPr>
          <a:xfrm>
            <a:off x="2068945" y="6290625"/>
            <a:ext cx="1738757" cy="475624"/>
          </a:xfrm>
          <a:prstGeom prst="rect">
            <a:avLst/>
          </a:prstGeom>
        </p:spPr>
      </p:pic>
      <p:sp>
        <p:nvSpPr>
          <p:cNvPr id="9" name="TextBox 8">
            <a:extLst>
              <a:ext uri="{FF2B5EF4-FFF2-40B4-BE49-F238E27FC236}">
                <a16:creationId xmlns:a16="http://schemas.microsoft.com/office/drawing/2014/main" id="{DCEF8E50-0679-2E32-B11B-0F5292BBF108}"/>
              </a:ext>
            </a:extLst>
          </p:cNvPr>
          <p:cNvSpPr txBox="1"/>
          <p:nvPr/>
        </p:nvSpPr>
        <p:spPr>
          <a:xfrm>
            <a:off x="3798177" y="6352141"/>
            <a:ext cx="2821698" cy="338554"/>
          </a:xfrm>
          <a:prstGeom prst="rect">
            <a:avLst/>
          </a:prstGeom>
          <a:noFill/>
        </p:spPr>
        <p:txBody>
          <a:bodyPr wrap="square">
            <a:spAutoFit/>
          </a:bodyPr>
          <a:lstStyle/>
          <a:p>
            <a:r>
              <a:rPr lang="en-US" sz="1600" dirty="0"/>
              <a:t>https://www.pharmvar.org/</a:t>
            </a:r>
          </a:p>
        </p:txBody>
      </p:sp>
    </p:spTree>
    <p:extLst>
      <p:ext uri="{BB962C8B-B14F-4D97-AF65-F5344CB8AC3E}">
        <p14:creationId xmlns:p14="http://schemas.microsoft.com/office/powerpoint/2010/main" val="483866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38881" y="417576"/>
            <a:ext cx="10909640" cy="1249394"/>
          </a:xfrm>
        </p:spPr>
        <p:txBody>
          <a:bodyPr vert="horz" lIns="91440" tIns="45720" rIns="91440" bIns="45720" rtlCol="0" anchor="ctr">
            <a:normAutofit/>
          </a:bodyPr>
          <a:lstStyle/>
          <a:p>
            <a:pPr>
              <a:lnSpc>
                <a:spcPct val="90000"/>
              </a:lnSpc>
            </a:pPr>
            <a:r>
              <a:rPr lang="en-US" sz="4600" kern="1200" dirty="0">
                <a:solidFill>
                  <a:schemeClr val="tx1"/>
                </a:solidFill>
                <a:latin typeface="+mj-lt"/>
                <a:ea typeface="+mj-ea"/>
                <a:cs typeface="+mj-cs"/>
              </a:rPr>
              <a:t>Allele Functionality Table: Alleles to Function</a:t>
            </a:r>
          </a:p>
        </p:txBody>
      </p:sp>
      <p:sp>
        <p:nvSpPr>
          <p:cNvPr id="5" name="Rectangle 4"/>
          <p:cNvSpPr/>
          <p:nvPr/>
        </p:nvSpPr>
        <p:spPr>
          <a:xfrm>
            <a:off x="5520276" y="6286909"/>
            <a:ext cx="7281324" cy="687406"/>
          </a:xfrm>
          <a:prstGeom prst="rect">
            <a:avLst/>
          </a:prstGeom>
        </p:spPr>
        <p:txBody>
          <a:bodyPr vert="horz" lIns="91440" tIns="45720" rIns="91440" bIns="45720" rtlCol="0" anchor="ctr">
            <a:normAutofit/>
          </a:bodyPr>
          <a:lstStyle/>
          <a:p>
            <a:pPr algn="ctr">
              <a:lnSpc>
                <a:spcPct val="90000"/>
              </a:lnSpc>
              <a:spcBef>
                <a:spcPts val="1000"/>
              </a:spcBef>
            </a:pPr>
            <a:r>
              <a:rPr lang="en-US" sz="1600" kern="1200" dirty="0">
                <a:solidFill>
                  <a:schemeClr val="tx1"/>
                </a:solidFill>
                <a:latin typeface="+mn-lt"/>
                <a:ea typeface="+mn-ea"/>
                <a:cs typeface="+mn-cs"/>
                <a:hlinkClick r:id="rId2"/>
              </a:rPr>
              <a:t>https://cpicpgx.org/guidelines/guideline-for-clopidogrel-and-cyp2c19/</a:t>
            </a:r>
            <a:endParaRPr lang="en-US" sz="1600" kern="1200" dirty="0">
              <a:solidFill>
                <a:schemeClr val="tx1"/>
              </a:solidFill>
              <a:latin typeface="+mn-lt"/>
              <a:ea typeface="+mn-ea"/>
              <a:cs typeface="+mn-cs"/>
            </a:endParaRPr>
          </a:p>
        </p:txBody>
      </p:sp>
      <p:sp>
        <p:nvSpPr>
          <p:cNvPr id="15"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A38F15C-C82B-12C1-8FB5-2CD6FDD68C86}"/>
              </a:ext>
            </a:extLst>
          </p:cNvPr>
          <p:cNvPicPr>
            <a:picLocks noChangeAspect="1"/>
          </p:cNvPicPr>
          <p:nvPr/>
        </p:nvPicPr>
        <p:blipFill>
          <a:blip r:embed="rId3"/>
          <a:stretch>
            <a:fillRect/>
          </a:stretch>
        </p:blipFill>
        <p:spPr>
          <a:xfrm>
            <a:off x="833084" y="1923223"/>
            <a:ext cx="10521234" cy="4278914"/>
          </a:xfrm>
          <a:prstGeom prst="rect">
            <a:avLst/>
          </a:prstGeom>
        </p:spPr>
      </p:pic>
      <p:pic>
        <p:nvPicPr>
          <p:cNvPr id="2" name="Picture 2" descr="https://cpicpgx.org/img/logo/cpic-full-600.png">
            <a:extLst>
              <a:ext uri="{FF2B5EF4-FFF2-40B4-BE49-F238E27FC236}">
                <a16:creationId xmlns:a16="http://schemas.microsoft.com/office/drawing/2014/main" id="{83AC27F1-9547-8412-B174-06215A25AA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297280"/>
            <a:ext cx="1614488" cy="53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954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44" name="Rectangle 924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5" name="Rectangle 924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46" name="Rectangle 2"/>
          <p:cNvSpPr>
            <a:spLocks noGrp="1" noChangeArrowheads="1"/>
          </p:cNvSpPr>
          <p:nvPr>
            <p:ph type="title"/>
          </p:nvPr>
        </p:nvSpPr>
        <p:spPr>
          <a:xfrm>
            <a:off x="381000" y="152400"/>
            <a:ext cx="11442189" cy="1447800"/>
          </a:xfrm>
        </p:spPr>
        <p:txBody>
          <a:bodyPr>
            <a:normAutofit/>
          </a:bodyPr>
          <a:lstStyle/>
          <a:p>
            <a:r>
              <a:rPr lang="en-US" sz="3200" dirty="0"/>
              <a:t>What Do You Think are 3 Most Challenging Aspects of Implementation of Pharmacogenomics into Clinic? (Please select 3)</a:t>
            </a:r>
          </a:p>
        </p:txBody>
      </p:sp>
      <p:sp>
        <p:nvSpPr>
          <p:cNvPr id="9247" name="Rectangle 3"/>
          <p:cNvSpPr>
            <a:spLocks noGrp="1" noChangeArrowheads="1"/>
          </p:cNvSpPr>
          <p:nvPr>
            <p:ph type="body" idx="1"/>
          </p:nvPr>
        </p:nvSpPr>
        <p:spPr>
          <a:xfrm>
            <a:off x="8366762" y="6472791"/>
            <a:ext cx="3822189" cy="385199"/>
          </a:xfrm>
        </p:spPr>
        <p:txBody>
          <a:bodyPr>
            <a:normAutofit/>
          </a:bodyPr>
          <a:lstStyle/>
          <a:p>
            <a:pPr marL="0" indent="0">
              <a:buNone/>
            </a:pPr>
            <a:r>
              <a:rPr lang="en-US" sz="1600" i="1" dirty="0"/>
              <a:t>Clin </a:t>
            </a:r>
            <a:r>
              <a:rPr lang="en-US" sz="1600" i="1" dirty="0" err="1"/>
              <a:t>Pharmacol</a:t>
            </a:r>
            <a:r>
              <a:rPr lang="en-US" sz="1600" i="1" dirty="0"/>
              <a:t> </a:t>
            </a:r>
            <a:r>
              <a:rPr lang="en-US" sz="1600" i="1" dirty="0" err="1"/>
              <a:t>Ther</a:t>
            </a:r>
            <a:r>
              <a:rPr lang="en-US" sz="1600" dirty="0"/>
              <a:t>. 2011 Mar;89(3):464-7.</a:t>
            </a:r>
          </a:p>
        </p:txBody>
      </p:sp>
      <p:pic>
        <p:nvPicPr>
          <p:cNvPr id="4" name="Picture 3">
            <a:extLst>
              <a:ext uri="{FF2B5EF4-FFF2-40B4-BE49-F238E27FC236}">
                <a16:creationId xmlns:a16="http://schemas.microsoft.com/office/drawing/2014/main" id="{552FA7E1-B7A4-14BA-E732-815148E3DB40}"/>
              </a:ext>
            </a:extLst>
          </p:cNvPr>
          <p:cNvPicPr>
            <a:picLocks noChangeAspect="1"/>
          </p:cNvPicPr>
          <p:nvPr/>
        </p:nvPicPr>
        <p:blipFill>
          <a:blip r:embed="rId3"/>
          <a:srcRect r="2006"/>
          <a:stretch/>
        </p:blipFill>
        <p:spPr>
          <a:xfrm>
            <a:off x="2430065" y="1447799"/>
            <a:ext cx="7427677" cy="5044299"/>
          </a:xfrm>
          <a:prstGeom prst="rect">
            <a:avLst/>
          </a:prstGeom>
        </p:spPr>
      </p:pic>
    </p:spTree>
    <p:extLst>
      <p:ext uri="{BB962C8B-B14F-4D97-AF65-F5344CB8AC3E}">
        <p14:creationId xmlns:p14="http://schemas.microsoft.com/office/powerpoint/2010/main" val="2639297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889A38-DAAD-62A0-0C2F-A4C3C035172F}"/>
              </a:ext>
            </a:extLst>
          </p:cNvPr>
          <p:cNvSpPr>
            <a:spLocks noGrp="1"/>
          </p:cNvSpPr>
          <p:nvPr>
            <p:ph idx="1"/>
          </p:nvPr>
        </p:nvSpPr>
        <p:spPr>
          <a:xfrm>
            <a:off x="5541263" y="457200"/>
            <a:ext cx="6254496" cy="1929384"/>
          </a:xfrm>
        </p:spPr>
        <p:txBody>
          <a:bodyPr anchor="ctr">
            <a:normAutofit/>
          </a:bodyPr>
          <a:lstStyle/>
          <a:p>
            <a:r>
              <a:rPr lang="en-US" sz="2200" dirty="0"/>
              <a:t>Central Repository for </a:t>
            </a:r>
            <a:r>
              <a:rPr lang="en-US" sz="2200" dirty="0" err="1"/>
              <a:t>pharmacogene</a:t>
            </a:r>
            <a:r>
              <a:rPr lang="en-US" sz="2200" dirty="0"/>
              <a:t> variation </a:t>
            </a:r>
          </a:p>
          <a:p>
            <a:r>
              <a:rPr lang="en-US" sz="2200" dirty="0"/>
              <a:t>Focuses on haplotype structure and allelic variation </a:t>
            </a:r>
          </a:p>
        </p:txBody>
      </p:sp>
      <p:pic>
        <p:nvPicPr>
          <p:cNvPr id="35" name="Picture 34">
            <a:extLst>
              <a:ext uri="{FF2B5EF4-FFF2-40B4-BE49-F238E27FC236}">
                <a16:creationId xmlns:a16="http://schemas.microsoft.com/office/drawing/2014/main" id="{FF2DBF09-B34B-A657-4ABA-81308E6562DD}"/>
              </a:ext>
            </a:extLst>
          </p:cNvPr>
          <p:cNvPicPr>
            <a:picLocks noChangeAspect="1"/>
          </p:cNvPicPr>
          <p:nvPr/>
        </p:nvPicPr>
        <p:blipFill>
          <a:blip r:embed="rId2"/>
          <a:stretch>
            <a:fillRect/>
          </a:stretch>
        </p:blipFill>
        <p:spPr>
          <a:xfrm>
            <a:off x="1143000" y="2979780"/>
            <a:ext cx="9726168" cy="3501418"/>
          </a:xfrm>
          <a:prstGeom prst="rect">
            <a:avLst/>
          </a:prstGeom>
        </p:spPr>
      </p:pic>
      <p:sp>
        <p:nvSpPr>
          <p:cNvPr id="37" name="Rectangle 36">
            <a:extLst>
              <a:ext uri="{FF2B5EF4-FFF2-40B4-BE49-F238E27FC236}">
                <a16:creationId xmlns:a16="http://schemas.microsoft.com/office/drawing/2014/main" id="{9A900B8D-D334-6909-94C0-97931D0FB947}"/>
              </a:ext>
            </a:extLst>
          </p:cNvPr>
          <p:cNvSpPr/>
          <p:nvPr/>
        </p:nvSpPr>
        <p:spPr>
          <a:xfrm>
            <a:off x="7772400" y="3031236"/>
            <a:ext cx="304800" cy="3215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2AF85AF-B284-8138-857A-8582F29CB51D}"/>
              </a:ext>
            </a:extLst>
          </p:cNvPr>
          <p:cNvSpPr/>
          <p:nvPr/>
        </p:nvSpPr>
        <p:spPr>
          <a:xfrm>
            <a:off x="5638800" y="4800600"/>
            <a:ext cx="990600"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2942C498-256A-DED8-5BCA-ABB151A161E6}"/>
              </a:ext>
            </a:extLst>
          </p:cNvPr>
          <p:cNvPicPr>
            <a:picLocks noChangeAspect="1"/>
          </p:cNvPicPr>
          <p:nvPr/>
        </p:nvPicPr>
        <p:blipFill>
          <a:blip r:embed="rId3"/>
          <a:stretch>
            <a:fillRect/>
          </a:stretch>
        </p:blipFill>
        <p:spPr>
          <a:xfrm>
            <a:off x="716534" y="957353"/>
            <a:ext cx="4048562" cy="929077"/>
          </a:xfrm>
          <a:prstGeom prst="rect">
            <a:avLst/>
          </a:prstGeom>
        </p:spPr>
      </p:pic>
      <p:sp>
        <p:nvSpPr>
          <p:cNvPr id="44" name="TextBox 43">
            <a:extLst>
              <a:ext uri="{FF2B5EF4-FFF2-40B4-BE49-F238E27FC236}">
                <a16:creationId xmlns:a16="http://schemas.microsoft.com/office/drawing/2014/main" id="{4B3CD4E6-5AC2-8E94-6006-D043F9DF7061}"/>
              </a:ext>
            </a:extLst>
          </p:cNvPr>
          <p:cNvSpPr txBox="1"/>
          <p:nvPr/>
        </p:nvSpPr>
        <p:spPr>
          <a:xfrm>
            <a:off x="9067800" y="6462205"/>
            <a:ext cx="3048828" cy="338554"/>
          </a:xfrm>
          <a:prstGeom prst="rect">
            <a:avLst/>
          </a:prstGeom>
          <a:noFill/>
        </p:spPr>
        <p:txBody>
          <a:bodyPr wrap="square">
            <a:spAutoFit/>
          </a:bodyPr>
          <a:lstStyle/>
          <a:p>
            <a:r>
              <a:rPr lang="en-US" sz="1600" dirty="0">
                <a:hlinkClick r:id="rId4"/>
              </a:rPr>
              <a:t>https://www.pharmvar.org/genes</a:t>
            </a:r>
            <a:r>
              <a:rPr lang="en-US" sz="1600" dirty="0"/>
              <a:t> </a:t>
            </a:r>
          </a:p>
        </p:txBody>
      </p:sp>
    </p:spTree>
    <p:extLst>
      <p:ext uri="{BB962C8B-B14F-4D97-AF65-F5344CB8AC3E}">
        <p14:creationId xmlns:p14="http://schemas.microsoft.com/office/powerpoint/2010/main" val="2442404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E230CD7-BF4F-E938-18D6-0355C0284DA3}"/>
              </a:ext>
            </a:extLst>
          </p:cNvPr>
          <p:cNvSpPr txBox="1"/>
          <p:nvPr/>
        </p:nvSpPr>
        <p:spPr>
          <a:xfrm>
            <a:off x="638881" y="457200"/>
            <a:ext cx="1090964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100" dirty="0">
                <a:latin typeface="+mj-lt"/>
                <a:ea typeface="+mj-ea"/>
                <a:cs typeface="+mj-cs"/>
              </a:rPr>
              <a:t>CYP2C19 Gene within </a:t>
            </a:r>
            <a:r>
              <a:rPr lang="en-US" sz="6100" dirty="0" err="1">
                <a:latin typeface="+mj-lt"/>
                <a:ea typeface="+mj-ea"/>
                <a:cs typeface="+mj-cs"/>
              </a:rPr>
              <a:t>PharmVar</a:t>
            </a:r>
            <a:endParaRPr lang="en-US" sz="6100" dirty="0">
              <a:latin typeface="+mj-lt"/>
              <a:ea typeface="+mj-ea"/>
              <a:cs typeface="+mj-cs"/>
            </a:endParaRPr>
          </a:p>
        </p:txBody>
      </p:sp>
      <p:sp>
        <p:nvSpPr>
          <p:cNvPr id="58"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BDF3733-E190-DA8A-DC28-85EEE328238A}"/>
              </a:ext>
            </a:extLst>
          </p:cNvPr>
          <p:cNvPicPr>
            <a:picLocks noChangeAspect="1"/>
          </p:cNvPicPr>
          <p:nvPr/>
        </p:nvPicPr>
        <p:blipFill>
          <a:blip r:embed="rId2"/>
          <a:stretch>
            <a:fillRect/>
          </a:stretch>
        </p:blipFill>
        <p:spPr>
          <a:xfrm>
            <a:off x="2064026" y="3512304"/>
            <a:ext cx="7699714" cy="3079885"/>
          </a:xfrm>
          <a:prstGeom prst="rect">
            <a:avLst/>
          </a:prstGeom>
        </p:spPr>
      </p:pic>
      <p:pic>
        <p:nvPicPr>
          <p:cNvPr id="11" name="Picture 10">
            <a:extLst>
              <a:ext uri="{FF2B5EF4-FFF2-40B4-BE49-F238E27FC236}">
                <a16:creationId xmlns:a16="http://schemas.microsoft.com/office/drawing/2014/main" id="{2D3CE63A-3D63-4D80-D1CB-A4ED4F01CC3B}"/>
              </a:ext>
            </a:extLst>
          </p:cNvPr>
          <p:cNvPicPr>
            <a:picLocks noChangeAspect="1"/>
          </p:cNvPicPr>
          <p:nvPr/>
        </p:nvPicPr>
        <p:blipFill>
          <a:blip r:embed="rId3"/>
          <a:stretch>
            <a:fillRect/>
          </a:stretch>
        </p:blipFill>
        <p:spPr>
          <a:xfrm>
            <a:off x="2064025" y="1917509"/>
            <a:ext cx="7699714" cy="1603460"/>
          </a:xfrm>
          <a:prstGeom prst="rect">
            <a:avLst/>
          </a:prstGeom>
        </p:spPr>
      </p:pic>
      <p:sp>
        <p:nvSpPr>
          <p:cNvPr id="6" name="TextBox 5">
            <a:extLst>
              <a:ext uri="{FF2B5EF4-FFF2-40B4-BE49-F238E27FC236}">
                <a16:creationId xmlns:a16="http://schemas.microsoft.com/office/drawing/2014/main" id="{93EB6294-F11C-962C-7714-7918189014B7}"/>
              </a:ext>
            </a:extLst>
          </p:cNvPr>
          <p:cNvSpPr txBox="1"/>
          <p:nvPr/>
        </p:nvSpPr>
        <p:spPr>
          <a:xfrm>
            <a:off x="8458200" y="6520258"/>
            <a:ext cx="4038600" cy="338554"/>
          </a:xfrm>
          <a:prstGeom prst="rect">
            <a:avLst/>
          </a:prstGeom>
          <a:noFill/>
        </p:spPr>
        <p:txBody>
          <a:bodyPr wrap="square" rtlCol="0">
            <a:spAutoFit/>
          </a:bodyPr>
          <a:lstStyle/>
          <a:p>
            <a:r>
              <a:rPr lang="en-US" sz="1600" dirty="0">
                <a:hlinkClick r:id="rId4"/>
              </a:rPr>
              <a:t>https://www.pharmvar.org/gene/CYP2C19</a:t>
            </a:r>
            <a:r>
              <a:rPr lang="en-US" sz="1600" dirty="0"/>
              <a:t> </a:t>
            </a:r>
          </a:p>
        </p:txBody>
      </p:sp>
    </p:spTree>
    <p:extLst>
      <p:ext uri="{BB962C8B-B14F-4D97-AF65-F5344CB8AC3E}">
        <p14:creationId xmlns:p14="http://schemas.microsoft.com/office/powerpoint/2010/main" val="2176155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338364"/>
            <a:ext cx="9296400" cy="1143000"/>
          </a:xfrm>
        </p:spPr>
        <p:txBody>
          <a:bodyPr>
            <a:noAutofit/>
          </a:bodyPr>
          <a:lstStyle/>
          <a:p>
            <a:r>
              <a:rPr lang="en-US" sz="3600" dirty="0"/>
              <a:t>CPIC Tables Allow Translation of Genetic Test Results to Actionability, cont.</a:t>
            </a:r>
          </a:p>
        </p:txBody>
      </p:sp>
      <p:sp>
        <p:nvSpPr>
          <p:cNvPr id="5" name="Rectangle 4"/>
          <p:cNvSpPr/>
          <p:nvPr/>
        </p:nvSpPr>
        <p:spPr>
          <a:xfrm>
            <a:off x="6915150" y="2057400"/>
            <a:ext cx="276225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91C8CBA-95B3-9E85-2627-2311843DDB20}"/>
              </a:ext>
            </a:extLst>
          </p:cNvPr>
          <p:cNvSpPr/>
          <p:nvPr/>
        </p:nvSpPr>
        <p:spPr>
          <a:xfrm>
            <a:off x="6915150" y="6273225"/>
            <a:ext cx="5276850" cy="584775"/>
          </a:xfrm>
          <a:prstGeom prst="rect">
            <a:avLst/>
          </a:prstGeom>
        </p:spPr>
        <p:txBody>
          <a:bodyPr wrap="square">
            <a:spAutoFit/>
          </a:bodyPr>
          <a:lstStyle/>
          <a:p>
            <a:pPr algn="r"/>
            <a:r>
              <a:rPr lang="en-US" sz="1600" dirty="0">
                <a:solidFill>
                  <a:prstClr val="black"/>
                </a:solidFill>
                <a:hlinkClick r:id="rId3"/>
              </a:rPr>
              <a:t>https://cpicpgx.org/guidelines/</a:t>
            </a:r>
            <a:endParaRPr lang="en-US" sz="1600" dirty="0">
              <a:solidFill>
                <a:prstClr val="black"/>
              </a:solidFill>
            </a:endParaRPr>
          </a:p>
          <a:p>
            <a:pPr algn="r"/>
            <a:r>
              <a:rPr lang="en-US" sz="1600" dirty="0">
                <a:solidFill>
                  <a:prstClr val="black"/>
                </a:solidFill>
                <a:hlinkClick r:id="rId4"/>
              </a:rPr>
              <a:t>https://www.pharmgkb.org/page/cyp2c19RefMaterials</a:t>
            </a:r>
            <a:r>
              <a:rPr lang="en-US" sz="1600" dirty="0">
                <a:solidFill>
                  <a:prstClr val="black"/>
                </a:solidFill>
              </a:rPr>
              <a:t> </a:t>
            </a:r>
          </a:p>
        </p:txBody>
      </p:sp>
      <p:graphicFrame>
        <p:nvGraphicFramePr>
          <p:cNvPr id="3" name="Content Placeholder 5">
            <a:extLst>
              <a:ext uri="{FF2B5EF4-FFF2-40B4-BE49-F238E27FC236}">
                <a16:creationId xmlns:a16="http://schemas.microsoft.com/office/drawing/2014/main" id="{7C1E1623-3788-FA24-8071-858301D68729}"/>
              </a:ext>
            </a:extLst>
          </p:cNvPr>
          <p:cNvGraphicFramePr>
            <a:graphicFrameLocks/>
          </p:cNvGraphicFramePr>
          <p:nvPr>
            <p:extLst>
              <p:ext uri="{D42A27DB-BD31-4B8C-83A1-F6EECF244321}">
                <p14:modId xmlns:p14="http://schemas.microsoft.com/office/powerpoint/2010/main" val="2938866078"/>
              </p:ext>
            </p:extLst>
          </p:nvPr>
        </p:nvGraphicFramePr>
        <p:xfrm>
          <a:off x="1905000" y="2057400"/>
          <a:ext cx="8001000" cy="38703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4032597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Variants Must be Phased to Assign </a:t>
            </a:r>
            <a:r>
              <a:rPr lang="en-US" dirty="0" err="1"/>
              <a:t>Diplotypes</a:t>
            </a:r>
            <a:r>
              <a:rPr lang="en-US" dirty="0"/>
              <a:t> for </a:t>
            </a:r>
            <a:r>
              <a:rPr lang="en-US" dirty="0" err="1"/>
              <a:t>Pharmacogenes</a:t>
            </a:r>
            <a:endParaRPr lang="en-US" dirty="0"/>
          </a:p>
        </p:txBody>
      </p:sp>
      <p:graphicFrame>
        <p:nvGraphicFramePr>
          <p:cNvPr id="3" name="Table 2"/>
          <p:cNvGraphicFramePr>
            <a:graphicFrameLocks noGrp="1"/>
          </p:cNvGraphicFramePr>
          <p:nvPr/>
        </p:nvGraphicFramePr>
        <p:xfrm>
          <a:off x="3429000" y="2209800"/>
          <a:ext cx="5086350" cy="3522726"/>
        </p:xfrm>
        <a:graphic>
          <a:graphicData uri="http://schemas.openxmlformats.org/drawingml/2006/table">
            <a:tbl>
              <a:tblPr firstRow="1" firstCol="1" bandRow="1">
                <a:tableStyleId>{5C22544A-7EE6-4342-B048-85BDC9FD1C3A}</a:tableStyleId>
              </a:tblPr>
              <a:tblGrid>
                <a:gridCol w="2229160">
                  <a:extLst>
                    <a:ext uri="{9D8B030D-6E8A-4147-A177-3AD203B41FA5}">
                      <a16:colId xmlns:a16="http://schemas.microsoft.com/office/drawing/2014/main" val="20000"/>
                    </a:ext>
                  </a:extLst>
                </a:gridCol>
                <a:gridCol w="2857190">
                  <a:extLst>
                    <a:ext uri="{9D8B030D-6E8A-4147-A177-3AD203B41FA5}">
                      <a16:colId xmlns:a16="http://schemas.microsoft.com/office/drawing/2014/main" val="20001"/>
                    </a:ext>
                  </a:extLst>
                </a:gridCol>
              </a:tblGrid>
              <a:tr h="342900">
                <a:tc>
                  <a:txBody>
                    <a:bodyPr/>
                    <a:lstStyle/>
                    <a:p>
                      <a:pPr marL="0" marR="0">
                        <a:lnSpc>
                          <a:spcPct val="107000"/>
                        </a:lnSpc>
                        <a:spcBef>
                          <a:spcPts val="0"/>
                        </a:spcBef>
                        <a:spcAft>
                          <a:spcPts val="0"/>
                        </a:spcAft>
                      </a:pPr>
                      <a:r>
                        <a:rPr lang="en-US" sz="1500" dirty="0">
                          <a:effectLst/>
                        </a:rPr>
                        <a:t>CPIC Gene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Var/var different than var/wt?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244602">
                <a:tc>
                  <a:txBody>
                    <a:bodyPr/>
                    <a:lstStyle/>
                    <a:p>
                      <a:pPr marL="0" marR="0">
                        <a:lnSpc>
                          <a:spcPct val="107000"/>
                        </a:lnSpc>
                        <a:spcBef>
                          <a:spcPts val="0"/>
                        </a:spcBef>
                        <a:spcAft>
                          <a:spcPts val="0"/>
                        </a:spcAft>
                      </a:pPr>
                      <a:r>
                        <a:rPr lang="en-US" sz="1500" i="1" dirty="0">
                          <a:effectLst/>
                        </a:rPr>
                        <a:t>TPMT</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44602">
                <a:tc>
                  <a:txBody>
                    <a:bodyPr/>
                    <a:lstStyle/>
                    <a:p>
                      <a:pPr marL="0" marR="0">
                        <a:lnSpc>
                          <a:spcPct val="107000"/>
                        </a:lnSpc>
                        <a:spcBef>
                          <a:spcPts val="0"/>
                        </a:spcBef>
                        <a:spcAft>
                          <a:spcPts val="0"/>
                        </a:spcAft>
                      </a:pPr>
                      <a:r>
                        <a:rPr lang="en-US" sz="1500" i="1" dirty="0">
                          <a:effectLst/>
                        </a:rPr>
                        <a:t>CYP2C19</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244602">
                <a:tc>
                  <a:txBody>
                    <a:bodyPr/>
                    <a:lstStyle/>
                    <a:p>
                      <a:pPr marL="0" marR="0">
                        <a:lnSpc>
                          <a:spcPct val="107000"/>
                        </a:lnSpc>
                        <a:spcBef>
                          <a:spcPts val="0"/>
                        </a:spcBef>
                        <a:spcAft>
                          <a:spcPts val="0"/>
                        </a:spcAft>
                      </a:pPr>
                      <a:r>
                        <a:rPr lang="en-US" sz="1500" i="1" dirty="0">
                          <a:effectLst/>
                        </a:rPr>
                        <a:t>CYP2D6</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244602">
                <a:tc>
                  <a:txBody>
                    <a:bodyPr/>
                    <a:lstStyle/>
                    <a:p>
                      <a:pPr marL="0" marR="0">
                        <a:lnSpc>
                          <a:spcPct val="107000"/>
                        </a:lnSpc>
                        <a:spcBef>
                          <a:spcPts val="0"/>
                        </a:spcBef>
                        <a:spcAft>
                          <a:spcPts val="0"/>
                        </a:spcAft>
                      </a:pPr>
                      <a:r>
                        <a:rPr lang="en-US" sz="1500" i="1" dirty="0">
                          <a:effectLst/>
                        </a:rPr>
                        <a:t>DPYD</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244602">
                <a:tc>
                  <a:txBody>
                    <a:bodyPr/>
                    <a:lstStyle/>
                    <a:p>
                      <a:pPr marL="0" marR="0">
                        <a:lnSpc>
                          <a:spcPct val="107000"/>
                        </a:lnSpc>
                        <a:spcBef>
                          <a:spcPts val="0"/>
                        </a:spcBef>
                        <a:spcAft>
                          <a:spcPts val="0"/>
                        </a:spcAft>
                      </a:pPr>
                      <a:r>
                        <a:rPr lang="en-US" sz="1500" i="1" dirty="0">
                          <a:effectLst/>
                        </a:rPr>
                        <a:t>CYP2C9</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244602">
                <a:tc>
                  <a:txBody>
                    <a:bodyPr/>
                    <a:lstStyle/>
                    <a:p>
                      <a:pPr marL="0" marR="0">
                        <a:lnSpc>
                          <a:spcPct val="107000"/>
                        </a:lnSpc>
                        <a:spcBef>
                          <a:spcPts val="0"/>
                        </a:spcBef>
                        <a:spcAft>
                          <a:spcPts val="0"/>
                        </a:spcAft>
                      </a:pPr>
                      <a:r>
                        <a:rPr lang="en-US" sz="1500" i="1" dirty="0">
                          <a:effectLst/>
                        </a:rPr>
                        <a:t>SLCO1B1</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244602">
                <a:tc>
                  <a:txBody>
                    <a:bodyPr/>
                    <a:lstStyle/>
                    <a:p>
                      <a:pPr marL="0" marR="0">
                        <a:lnSpc>
                          <a:spcPct val="107000"/>
                        </a:lnSpc>
                        <a:spcBef>
                          <a:spcPts val="0"/>
                        </a:spcBef>
                        <a:spcAft>
                          <a:spcPts val="0"/>
                        </a:spcAft>
                      </a:pPr>
                      <a:r>
                        <a:rPr lang="en-US" sz="1500" i="1" dirty="0">
                          <a:effectLst/>
                        </a:rPr>
                        <a:t>HLA-B</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No</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244602">
                <a:tc>
                  <a:txBody>
                    <a:bodyPr/>
                    <a:lstStyle/>
                    <a:p>
                      <a:pPr marL="0" marR="0">
                        <a:lnSpc>
                          <a:spcPct val="107000"/>
                        </a:lnSpc>
                        <a:spcBef>
                          <a:spcPts val="0"/>
                        </a:spcBef>
                        <a:spcAft>
                          <a:spcPts val="0"/>
                        </a:spcAft>
                      </a:pPr>
                      <a:r>
                        <a:rPr lang="en-US" sz="1500" i="1" dirty="0">
                          <a:effectLst/>
                        </a:rPr>
                        <a:t>VKORC1</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244602">
                <a:tc>
                  <a:txBody>
                    <a:bodyPr/>
                    <a:lstStyle/>
                    <a:p>
                      <a:pPr marL="0" marR="0">
                        <a:lnSpc>
                          <a:spcPct val="107000"/>
                        </a:lnSpc>
                        <a:spcBef>
                          <a:spcPts val="0"/>
                        </a:spcBef>
                        <a:spcAft>
                          <a:spcPts val="0"/>
                        </a:spcAft>
                      </a:pPr>
                      <a:r>
                        <a:rPr lang="en-US" sz="1500" i="1" dirty="0">
                          <a:effectLst/>
                        </a:rPr>
                        <a:t>IL28-B</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244602">
                <a:tc>
                  <a:txBody>
                    <a:bodyPr/>
                    <a:lstStyle/>
                    <a:p>
                      <a:pPr marL="0" marR="0">
                        <a:lnSpc>
                          <a:spcPct val="107000"/>
                        </a:lnSpc>
                        <a:spcBef>
                          <a:spcPts val="0"/>
                        </a:spcBef>
                        <a:spcAft>
                          <a:spcPts val="0"/>
                        </a:spcAft>
                      </a:pPr>
                      <a:r>
                        <a:rPr lang="en-US" sz="1500" i="1" dirty="0">
                          <a:effectLst/>
                        </a:rPr>
                        <a:t>CFTR</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No</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0"/>
                  </a:ext>
                </a:extLst>
              </a:tr>
              <a:tr h="244602">
                <a:tc>
                  <a:txBody>
                    <a:bodyPr/>
                    <a:lstStyle/>
                    <a:p>
                      <a:pPr marL="0" marR="0">
                        <a:lnSpc>
                          <a:spcPct val="107000"/>
                        </a:lnSpc>
                        <a:spcBef>
                          <a:spcPts val="0"/>
                        </a:spcBef>
                        <a:spcAft>
                          <a:spcPts val="0"/>
                        </a:spcAft>
                      </a:pPr>
                      <a:r>
                        <a:rPr lang="en-US" sz="1500" i="1" dirty="0">
                          <a:effectLst/>
                        </a:rPr>
                        <a:t>G6PD</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1"/>
                  </a:ext>
                </a:extLst>
              </a:tr>
              <a:tr h="244602">
                <a:tc>
                  <a:txBody>
                    <a:bodyPr/>
                    <a:lstStyle/>
                    <a:p>
                      <a:pPr marL="0" marR="0">
                        <a:lnSpc>
                          <a:spcPct val="107000"/>
                        </a:lnSpc>
                        <a:spcBef>
                          <a:spcPts val="0"/>
                        </a:spcBef>
                        <a:spcAft>
                          <a:spcPts val="0"/>
                        </a:spcAft>
                      </a:pPr>
                      <a:r>
                        <a:rPr lang="en-US" sz="1500" i="1" dirty="0">
                          <a:effectLst/>
                        </a:rPr>
                        <a:t>UGT1A1</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2"/>
                  </a:ext>
                </a:extLst>
              </a:tr>
              <a:tr h="244602">
                <a:tc>
                  <a:txBody>
                    <a:bodyPr/>
                    <a:lstStyle/>
                    <a:p>
                      <a:pPr marL="0" marR="0">
                        <a:lnSpc>
                          <a:spcPct val="107000"/>
                        </a:lnSpc>
                        <a:spcBef>
                          <a:spcPts val="0"/>
                        </a:spcBef>
                        <a:spcAft>
                          <a:spcPts val="0"/>
                        </a:spcAft>
                      </a:pPr>
                      <a:r>
                        <a:rPr lang="en-US" sz="1500" i="1" dirty="0">
                          <a:effectLst/>
                        </a:rPr>
                        <a:t>CYP3A5</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3"/>
                  </a:ext>
                </a:extLst>
              </a:tr>
            </a:tbl>
          </a:graphicData>
        </a:graphic>
      </p:graphicFrame>
    </p:spTree>
    <p:custDataLst>
      <p:tags r:id="rId1"/>
    </p:custDataLst>
    <p:extLst>
      <p:ext uri="{BB962C8B-B14F-4D97-AF65-F5344CB8AC3E}">
        <p14:creationId xmlns:p14="http://schemas.microsoft.com/office/powerpoint/2010/main" val="711091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74638"/>
            <a:ext cx="9753600" cy="1143000"/>
          </a:xfrm>
        </p:spPr>
        <p:txBody>
          <a:bodyPr>
            <a:noAutofit/>
          </a:bodyPr>
          <a:lstStyle/>
          <a:p>
            <a:r>
              <a:rPr lang="en-US" sz="3600" dirty="0"/>
              <a:t>CPIC Tables Allow Translation of Genetic Test Results to Actionability, cont.</a:t>
            </a:r>
          </a:p>
        </p:txBody>
      </p:sp>
      <p:sp>
        <p:nvSpPr>
          <p:cNvPr id="5" name="Rectangle 4"/>
          <p:cNvSpPr/>
          <p:nvPr/>
        </p:nvSpPr>
        <p:spPr>
          <a:xfrm>
            <a:off x="1143000" y="3581401"/>
            <a:ext cx="6096000" cy="1981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23CC812-F30A-F714-5DB8-7CE5AC3BE85A}"/>
              </a:ext>
            </a:extLst>
          </p:cNvPr>
          <p:cNvSpPr/>
          <p:nvPr/>
        </p:nvSpPr>
        <p:spPr>
          <a:xfrm>
            <a:off x="6915150" y="6273225"/>
            <a:ext cx="5276850" cy="584775"/>
          </a:xfrm>
          <a:prstGeom prst="rect">
            <a:avLst/>
          </a:prstGeom>
        </p:spPr>
        <p:txBody>
          <a:bodyPr wrap="square">
            <a:spAutoFit/>
          </a:bodyPr>
          <a:lstStyle/>
          <a:p>
            <a:pPr algn="r"/>
            <a:r>
              <a:rPr lang="en-US" sz="1600" dirty="0">
                <a:solidFill>
                  <a:prstClr val="black"/>
                </a:solidFill>
                <a:hlinkClick r:id="rId3"/>
              </a:rPr>
              <a:t>https://cpicpgx.org/guidelines/</a:t>
            </a:r>
            <a:endParaRPr lang="en-US" sz="1600" dirty="0">
              <a:solidFill>
                <a:prstClr val="black"/>
              </a:solidFill>
            </a:endParaRPr>
          </a:p>
          <a:p>
            <a:pPr algn="r"/>
            <a:r>
              <a:rPr lang="en-US" sz="1600" dirty="0">
                <a:solidFill>
                  <a:prstClr val="black"/>
                </a:solidFill>
                <a:hlinkClick r:id="rId4"/>
              </a:rPr>
              <a:t>https://www.pharmgkb.org/page/cyp2c19RefMaterials</a:t>
            </a:r>
            <a:r>
              <a:rPr lang="en-US" sz="1600" dirty="0">
                <a:solidFill>
                  <a:prstClr val="black"/>
                </a:solidFill>
              </a:rPr>
              <a:t> </a:t>
            </a:r>
          </a:p>
        </p:txBody>
      </p:sp>
      <p:graphicFrame>
        <p:nvGraphicFramePr>
          <p:cNvPr id="2" name="Content Placeholder 5">
            <a:extLst>
              <a:ext uri="{FF2B5EF4-FFF2-40B4-BE49-F238E27FC236}">
                <a16:creationId xmlns:a16="http://schemas.microsoft.com/office/drawing/2014/main" id="{F2EE5609-8F17-BFCC-5EDB-9BFDA5475CCA}"/>
              </a:ext>
            </a:extLst>
          </p:cNvPr>
          <p:cNvGraphicFramePr>
            <a:graphicFrameLocks/>
          </p:cNvGraphicFramePr>
          <p:nvPr>
            <p:extLst>
              <p:ext uri="{D42A27DB-BD31-4B8C-83A1-F6EECF244321}">
                <p14:modId xmlns:p14="http://schemas.microsoft.com/office/powerpoint/2010/main" val="662913653"/>
              </p:ext>
            </p:extLst>
          </p:nvPr>
        </p:nvGraphicFramePr>
        <p:xfrm>
          <a:off x="1447800" y="1692278"/>
          <a:ext cx="8001000" cy="38703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824585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38881" y="417576"/>
            <a:ext cx="10909640" cy="1249394"/>
          </a:xfrm>
        </p:spPr>
        <p:txBody>
          <a:bodyPr vert="horz" lIns="91440" tIns="45720" rIns="91440" bIns="45720" rtlCol="0" anchor="ctr">
            <a:normAutofit/>
          </a:bodyPr>
          <a:lstStyle/>
          <a:p>
            <a:pPr>
              <a:lnSpc>
                <a:spcPct val="90000"/>
              </a:lnSpc>
            </a:pPr>
            <a:r>
              <a:rPr lang="en-US" sz="4600" kern="1200" dirty="0" err="1">
                <a:solidFill>
                  <a:schemeClr val="tx1"/>
                </a:solidFill>
                <a:latin typeface="+mj-lt"/>
                <a:ea typeface="+mj-ea"/>
                <a:cs typeface="+mj-cs"/>
              </a:rPr>
              <a:t>Diplotype</a:t>
            </a:r>
            <a:r>
              <a:rPr lang="en-US" sz="4600" kern="1200" dirty="0">
                <a:solidFill>
                  <a:schemeClr val="tx1"/>
                </a:solidFill>
                <a:latin typeface="+mj-lt"/>
                <a:ea typeface="+mj-ea"/>
                <a:cs typeface="+mj-cs"/>
              </a:rPr>
              <a:t> to Phenotype Table</a:t>
            </a:r>
          </a:p>
        </p:txBody>
      </p:sp>
      <p:sp>
        <p:nvSpPr>
          <p:cNvPr id="5" name="Rectangle 4"/>
          <p:cNvSpPr/>
          <p:nvPr/>
        </p:nvSpPr>
        <p:spPr>
          <a:xfrm>
            <a:off x="4912822" y="6219825"/>
            <a:ext cx="7281324" cy="687406"/>
          </a:xfrm>
          <a:prstGeom prst="rect">
            <a:avLst/>
          </a:prstGeom>
        </p:spPr>
        <p:txBody>
          <a:bodyPr vert="horz" lIns="91440" tIns="45720" rIns="91440" bIns="45720" rtlCol="0" anchor="ctr">
            <a:normAutofit/>
          </a:bodyPr>
          <a:lstStyle/>
          <a:p>
            <a:pPr algn="ctr">
              <a:lnSpc>
                <a:spcPct val="90000"/>
              </a:lnSpc>
              <a:spcBef>
                <a:spcPts val="1000"/>
              </a:spcBef>
            </a:pPr>
            <a:endParaRPr lang="en-US" sz="1600" kern="1200" dirty="0">
              <a:solidFill>
                <a:schemeClr val="tx1"/>
              </a:solidFill>
              <a:latin typeface="+mn-lt"/>
              <a:ea typeface="+mn-ea"/>
              <a:cs typeface="+mn-cs"/>
            </a:endParaRPr>
          </a:p>
        </p:txBody>
      </p:sp>
      <p:sp>
        <p:nvSpPr>
          <p:cNvPr id="15"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EEE9202-E0F0-0FCF-594C-58306ACE236E}"/>
              </a:ext>
            </a:extLst>
          </p:cNvPr>
          <p:cNvSpPr txBox="1"/>
          <p:nvPr/>
        </p:nvSpPr>
        <p:spPr>
          <a:xfrm>
            <a:off x="6077602" y="6219825"/>
            <a:ext cx="6098146" cy="584775"/>
          </a:xfrm>
          <a:prstGeom prst="rect">
            <a:avLst/>
          </a:prstGeom>
          <a:noFill/>
        </p:spPr>
        <p:txBody>
          <a:bodyPr wrap="square">
            <a:spAutoFit/>
          </a:bodyPr>
          <a:lstStyle/>
          <a:p>
            <a:r>
              <a:rPr lang="en-US" sz="1600" dirty="0">
                <a:hlinkClick r:id="rId2"/>
              </a:rPr>
              <a:t>https://www.pharmgkb.org/page/cyp2c19RefMaterials</a:t>
            </a:r>
            <a:r>
              <a:rPr lang="en-US" sz="1600" dirty="0"/>
              <a:t> </a:t>
            </a:r>
          </a:p>
          <a:p>
            <a:r>
              <a:rPr lang="en-US" sz="1600" dirty="0">
                <a:hlinkClick r:id="rId3"/>
              </a:rPr>
              <a:t>https://cpicpgx.org/guidelines/guideline-for-clopidogrel-and-cyp2c19/</a:t>
            </a:r>
            <a:r>
              <a:rPr lang="en-US" sz="1600" dirty="0"/>
              <a:t>  </a:t>
            </a:r>
          </a:p>
        </p:txBody>
      </p:sp>
      <p:pic>
        <p:nvPicPr>
          <p:cNvPr id="11" name="Picture 2" descr="https://cpicpgx.org/img/logo/cpic-full-600.png">
            <a:extLst>
              <a:ext uri="{FF2B5EF4-FFF2-40B4-BE49-F238E27FC236}">
                <a16:creationId xmlns:a16="http://schemas.microsoft.com/office/drawing/2014/main" id="{69A1E3D2-D54A-1F43-0C21-E531F3D5B5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5773" y="351092"/>
            <a:ext cx="1614488" cy="5381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8E23CC5-B002-DF08-6D45-E55F369146DD}"/>
              </a:ext>
            </a:extLst>
          </p:cNvPr>
          <p:cNvPicPr>
            <a:picLocks noChangeAspect="1"/>
          </p:cNvPicPr>
          <p:nvPr/>
        </p:nvPicPr>
        <p:blipFill>
          <a:blip r:embed="rId5"/>
          <a:stretch>
            <a:fillRect/>
          </a:stretch>
        </p:blipFill>
        <p:spPr>
          <a:xfrm>
            <a:off x="2433320" y="1539474"/>
            <a:ext cx="7365253" cy="4687590"/>
          </a:xfrm>
          <a:prstGeom prst="rect">
            <a:avLst/>
          </a:prstGeom>
        </p:spPr>
      </p:pic>
    </p:spTree>
    <p:extLst>
      <p:ext uri="{BB962C8B-B14F-4D97-AF65-F5344CB8AC3E}">
        <p14:creationId xmlns:p14="http://schemas.microsoft.com/office/powerpoint/2010/main" val="2847669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04800" y="417576"/>
            <a:ext cx="11582400" cy="1249394"/>
          </a:xfrm>
        </p:spPr>
        <p:txBody>
          <a:bodyPr vert="horz" lIns="91440" tIns="45720" rIns="91440" bIns="45720" rtlCol="0" anchor="ctr">
            <a:noAutofit/>
          </a:bodyPr>
          <a:lstStyle/>
          <a:p>
            <a:pPr>
              <a:lnSpc>
                <a:spcPct val="90000"/>
              </a:lnSpc>
            </a:pPr>
            <a:r>
              <a:rPr lang="en-US" sz="3600" dirty="0"/>
              <a:t>Interpretation of Phenotypes:</a:t>
            </a:r>
            <a:br>
              <a:rPr lang="en-US" sz="3600" dirty="0"/>
            </a:br>
            <a:r>
              <a:rPr lang="en-US" sz="3600" dirty="0"/>
              <a:t>Genotype to Phenotype Assignment Based on Allele Function</a:t>
            </a:r>
            <a:endParaRPr lang="en-US" sz="3600" kern="1200" dirty="0">
              <a:solidFill>
                <a:schemeClr val="tx1"/>
              </a:solidFill>
              <a:latin typeface="+mj-lt"/>
              <a:ea typeface="+mj-ea"/>
              <a:cs typeface="+mj-cs"/>
            </a:endParaRPr>
          </a:p>
        </p:txBody>
      </p:sp>
      <p:sp>
        <p:nvSpPr>
          <p:cNvPr id="5" name="Rectangle 4"/>
          <p:cNvSpPr/>
          <p:nvPr/>
        </p:nvSpPr>
        <p:spPr>
          <a:xfrm>
            <a:off x="6093701" y="6212708"/>
            <a:ext cx="6098146" cy="687406"/>
          </a:xfrm>
          <a:prstGeom prst="rect">
            <a:avLst/>
          </a:prstGeom>
        </p:spPr>
        <p:txBody>
          <a:bodyPr vert="horz" lIns="91440" tIns="45720" rIns="91440" bIns="45720" rtlCol="0" anchor="ctr">
            <a:normAutofit/>
          </a:bodyPr>
          <a:lstStyle/>
          <a:p>
            <a:pPr algn="r"/>
            <a:r>
              <a:rPr lang="en-US" sz="1600" i="1" dirty="0"/>
              <a:t>Clin </a:t>
            </a:r>
            <a:r>
              <a:rPr lang="en-US" sz="1600" i="1" dirty="0" err="1"/>
              <a:t>Pharmacol</a:t>
            </a:r>
            <a:r>
              <a:rPr lang="en-US" sz="1600" i="1" dirty="0"/>
              <a:t> </a:t>
            </a:r>
            <a:r>
              <a:rPr lang="en-US" sz="1600" i="1" dirty="0" err="1"/>
              <a:t>Ther</a:t>
            </a:r>
            <a:r>
              <a:rPr lang="en-US" sz="1600" dirty="0"/>
              <a:t>. 2022 Nov;112(5):959-67.</a:t>
            </a:r>
          </a:p>
          <a:p>
            <a:pPr algn="r"/>
            <a:r>
              <a:rPr lang="en-US" sz="1600" dirty="0">
                <a:hlinkClick r:id="rId2"/>
              </a:rPr>
              <a:t>https://cpicpgx.org/guidelines/guideline-for-clopidogrel-and-cyp2c19/</a:t>
            </a:r>
            <a:r>
              <a:rPr lang="en-US" sz="1600" dirty="0"/>
              <a:t> </a:t>
            </a:r>
          </a:p>
        </p:txBody>
      </p:sp>
      <p:sp>
        <p:nvSpPr>
          <p:cNvPr id="15"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F79E18-51F4-48EA-571E-317DCD8BD81A}"/>
              </a:ext>
            </a:extLst>
          </p:cNvPr>
          <p:cNvSpPr/>
          <p:nvPr/>
        </p:nvSpPr>
        <p:spPr>
          <a:xfrm>
            <a:off x="5715000" y="4648200"/>
            <a:ext cx="1447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F65C75-AF89-8482-08E6-5F40828AE17C}"/>
              </a:ext>
            </a:extLst>
          </p:cNvPr>
          <p:cNvSpPr/>
          <p:nvPr/>
        </p:nvSpPr>
        <p:spPr>
          <a:xfrm>
            <a:off x="6812268" y="4441642"/>
            <a:ext cx="1798332" cy="2065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06A784-C40E-93B5-FB0E-9EF5FF7E60A3}"/>
              </a:ext>
            </a:extLst>
          </p:cNvPr>
          <p:cNvPicPr>
            <a:picLocks noChangeAspect="1"/>
          </p:cNvPicPr>
          <p:nvPr/>
        </p:nvPicPr>
        <p:blipFill>
          <a:blip r:embed="rId3"/>
          <a:stretch>
            <a:fillRect/>
          </a:stretch>
        </p:blipFill>
        <p:spPr>
          <a:xfrm>
            <a:off x="1600200" y="2015116"/>
            <a:ext cx="9067800" cy="4239705"/>
          </a:xfrm>
          <a:prstGeom prst="rect">
            <a:avLst/>
          </a:prstGeom>
        </p:spPr>
      </p:pic>
      <p:cxnSp>
        <p:nvCxnSpPr>
          <p:cNvPr id="14" name="Straight Connector 13">
            <a:extLst>
              <a:ext uri="{FF2B5EF4-FFF2-40B4-BE49-F238E27FC236}">
                <a16:creationId xmlns:a16="http://schemas.microsoft.com/office/drawing/2014/main" id="{8EEFF822-6AF0-A4BD-21D8-982DDFA8EDA0}"/>
              </a:ext>
            </a:extLst>
          </p:cNvPr>
          <p:cNvCxnSpPr/>
          <p:nvPr/>
        </p:nvCxnSpPr>
        <p:spPr>
          <a:xfrm>
            <a:off x="5999922" y="5334000"/>
            <a:ext cx="18288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6" name="Rectangle 15">
            <a:extLst>
              <a:ext uri="{FF2B5EF4-FFF2-40B4-BE49-F238E27FC236}">
                <a16:creationId xmlns:a16="http://schemas.microsoft.com/office/drawing/2014/main" id="{8D9A491C-D035-AE29-761C-9EBA95C39331}"/>
              </a:ext>
            </a:extLst>
          </p:cNvPr>
          <p:cNvSpPr/>
          <p:nvPr/>
        </p:nvSpPr>
        <p:spPr>
          <a:xfrm>
            <a:off x="9448800" y="5105400"/>
            <a:ext cx="457200"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72749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5D5B5B-083B-43D4-8E54-B6AE4C819A21}"/>
              </a:ext>
            </a:extLst>
          </p:cNvPr>
          <p:cNvPicPr>
            <a:picLocks noChangeAspect="1"/>
          </p:cNvPicPr>
          <p:nvPr/>
        </p:nvPicPr>
        <p:blipFill rotWithShape="1">
          <a:blip r:embed="rId3"/>
          <a:srcRect l="8126" t="18889" r="13125" b="2222"/>
          <a:stretch/>
        </p:blipFill>
        <p:spPr>
          <a:xfrm>
            <a:off x="990600" y="914400"/>
            <a:ext cx="9601200" cy="5410200"/>
          </a:xfrm>
          <a:prstGeom prst="rect">
            <a:avLst/>
          </a:prstGeom>
        </p:spPr>
      </p:pic>
      <p:sp>
        <p:nvSpPr>
          <p:cNvPr id="2" name="TextBox 1">
            <a:extLst>
              <a:ext uri="{FF2B5EF4-FFF2-40B4-BE49-F238E27FC236}">
                <a16:creationId xmlns:a16="http://schemas.microsoft.com/office/drawing/2014/main" id="{FFF3F6C7-E700-EBA8-E93F-9DEDE9B0C903}"/>
              </a:ext>
            </a:extLst>
          </p:cNvPr>
          <p:cNvSpPr txBox="1"/>
          <p:nvPr/>
        </p:nvSpPr>
        <p:spPr>
          <a:xfrm>
            <a:off x="800100" y="457200"/>
            <a:ext cx="10591800" cy="584775"/>
          </a:xfrm>
          <a:prstGeom prst="rect">
            <a:avLst/>
          </a:prstGeom>
          <a:noFill/>
        </p:spPr>
        <p:txBody>
          <a:bodyPr wrap="square" rtlCol="0">
            <a:spAutoFit/>
          </a:bodyPr>
          <a:lstStyle/>
          <a:p>
            <a:r>
              <a:rPr lang="en-US" sz="3200" dirty="0"/>
              <a:t>CPIC Utilizes Standardized Genotype to Phenotype Translations</a:t>
            </a:r>
          </a:p>
        </p:txBody>
      </p:sp>
    </p:spTree>
    <p:extLst>
      <p:ext uri="{BB962C8B-B14F-4D97-AF65-F5344CB8AC3E}">
        <p14:creationId xmlns:p14="http://schemas.microsoft.com/office/powerpoint/2010/main" val="1764697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74638"/>
            <a:ext cx="9601200" cy="1143000"/>
          </a:xfrm>
        </p:spPr>
        <p:txBody>
          <a:bodyPr>
            <a:noAutofit/>
          </a:bodyPr>
          <a:lstStyle/>
          <a:p>
            <a:r>
              <a:rPr lang="en-US" sz="3600" dirty="0"/>
              <a:t>CPIC Tables Allow Translation of Genetic Test Results to Actionability, cont.</a:t>
            </a:r>
          </a:p>
        </p:txBody>
      </p:sp>
      <p:sp>
        <p:nvSpPr>
          <p:cNvPr id="7" name="Rectangle 6"/>
          <p:cNvSpPr/>
          <p:nvPr/>
        </p:nvSpPr>
        <p:spPr>
          <a:xfrm>
            <a:off x="6915150" y="6273225"/>
            <a:ext cx="5276850" cy="584775"/>
          </a:xfrm>
          <a:prstGeom prst="rect">
            <a:avLst/>
          </a:prstGeom>
        </p:spPr>
        <p:txBody>
          <a:bodyPr wrap="square">
            <a:spAutoFit/>
          </a:bodyPr>
          <a:lstStyle/>
          <a:p>
            <a:pPr algn="r"/>
            <a:r>
              <a:rPr lang="en-US" sz="1600" dirty="0">
                <a:solidFill>
                  <a:prstClr val="black"/>
                </a:solidFill>
                <a:hlinkClick r:id="rId3"/>
              </a:rPr>
              <a:t>https://cpicpgx.org/guidelines/</a:t>
            </a:r>
            <a:endParaRPr lang="en-US" sz="1600" dirty="0">
              <a:solidFill>
                <a:prstClr val="black"/>
              </a:solidFill>
            </a:endParaRPr>
          </a:p>
          <a:p>
            <a:pPr algn="r"/>
            <a:r>
              <a:rPr lang="en-US" sz="1600" dirty="0">
                <a:solidFill>
                  <a:prstClr val="black"/>
                </a:solidFill>
                <a:hlinkClick r:id="rId4"/>
              </a:rPr>
              <a:t>https://www.pharmgkb.org/page/cyp2c19RefMaterials</a:t>
            </a:r>
            <a:r>
              <a:rPr lang="en-US" sz="1600" dirty="0">
                <a:solidFill>
                  <a:prstClr val="black"/>
                </a:solidFill>
              </a:rPr>
              <a:t> </a:t>
            </a:r>
          </a:p>
        </p:txBody>
      </p:sp>
      <p:sp>
        <p:nvSpPr>
          <p:cNvPr id="5" name="Rectangle 4"/>
          <p:cNvSpPr/>
          <p:nvPr/>
        </p:nvSpPr>
        <p:spPr>
          <a:xfrm>
            <a:off x="7010400" y="3627439"/>
            <a:ext cx="2590800" cy="17222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Content Placeholder 5">
            <a:extLst>
              <a:ext uri="{FF2B5EF4-FFF2-40B4-BE49-F238E27FC236}">
                <a16:creationId xmlns:a16="http://schemas.microsoft.com/office/drawing/2014/main" id="{889E6CB3-B80B-4ECE-6F65-9063A32E3FE0}"/>
              </a:ext>
            </a:extLst>
          </p:cNvPr>
          <p:cNvGraphicFramePr>
            <a:graphicFrameLocks/>
          </p:cNvGraphicFramePr>
          <p:nvPr>
            <p:extLst>
              <p:ext uri="{D42A27DB-BD31-4B8C-83A1-F6EECF244321}">
                <p14:modId xmlns:p14="http://schemas.microsoft.com/office/powerpoint/2010/main" val="2071428887"/>
              </p:ext>
            </p:extLst>
          </p:nvPr>
        </p:nvGraphicFramePr>
        <p:xfrm>
          <a:off x="1447800" y="1692278"/>
          <a:ext cx="8001000" cy="38703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893153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0097-9F59-AD20-EE35-1461F0E590B0}"/>
              </a:ext>
            </a:extLst>
          </p:cNvPr>
          <p:cNvSpPr>
            <a:spLocks noGrp="1"/>
          </p:cNvSpPr>
          <p:nvPr>
            <p:ph type="title"/>
          </p:nvPr>
        </p:nvSpPr>
        <p:spPr>
          <a:xfrm>
            <a:off x="609599" y="457200"/>
            <a:ext cx="10972800" cy="1143000"/>
          </a:xfrm>
        </p:spPr>
        <p:txBody>
          <a:bodyPr/>
          <a:lstStyle/>
          <a:p>
            <a:r>
              <a:rPr lang="en-US" sz="3600" dirty="0"/>
              <a:t>Pharmacogenetic Test Result:  Clinical Implementation Workflow for EHR</a:t>
            </a:r>
            <a:br>
              <a:rPr lang="en-US" sz="4000" dirty="0"/>
            </a:br>
            <a:endParaRPr lang="en-US" sz="3600" dirty="0"/>
          </a:p>
        </p:txBody>
      </p:sp>
      <p:pic>
        <p:nvPicPr>
          <p:cNvPr id="5" name="Content Placeholder 4">
            <a:extLst>
              <a:ext uri="{FF2B5EF4-FFF2-40B4-BE49-F238E27FC236}">
                <a16:creationId xmlns:a16="http://schemas.microsoft.com/office/drawing/2014/main" id="{428A18E8-F819-8770-2ACA-A22E041A29C8}"/>
              </a:ext>
            </a:extLst>
          </p:cNvPr>
          <p:cNvPicPr>
            <a:picLocks noGrp="1" noChangeAspect="1"/>
          </p:cNvPicPr>
          <p:nvPr>
            <p:ph idx="1"/>
          </p:nvPr>
        </p:nvPicPr>
        <p:blipFill>
          <a:blip r:embed="rId2"/>
          <a:stretch>
            <a:fillRect/>
          </a:stretch>
        </p:blipFill>
        <p:spPr>
          <a:xfrm>
            <a:off x="957033" y="1600200"/>
            <a:ext cx="10277933" cy="4525963"/>
          </a:xfrm>
        </p:spPr>
      </p:pic>
      <p:sp>
        <p:nvSpPr>
          <p:cNvPr id="6" name="Oval 5">
            <a:extLst>
              <a:ext uri="{FF2B5EF4-FFF2-40B4-BE49-F238E27FC236}">
                <a16:creationId xmlns:a16="http://schemas.microsoft.com/office/drawing/2014/main" id="{5FB22C52-D798-A1D6-E2FB-097E10239A4B}"/>
              </a:ext>
            </a:extLst>
          </p:cNvPr>
          <p:cNvSpPr/>
          <p:nvPr/>
        </p:nvSpPr>
        <p:spPr>
          <a:xfrm>
            <a:off x="4800600" y="1905000"/>
            <a:ext cx="1600200" cy="1524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31CC5C-A00E-3B20-353B-543929E9934D}"/>
              </a:ext>
            </a:extLst>
          </p:cNvPr>
          <p:cNvSpPr txBox="1"/>
          <p:nvPr/>
        </p:nvSpPr>
        <p:spPr>
          <a:xfrm>
            <a:off x="5410200" y="6338198"/>
            <a:ext cx="6781800" cy="338554"/>
          </a:xfrm>
          <a:prstGeom prst="rect">
            <a:avLst/>
          </a:prstGeom>
          <a:noFill/>
        </p:spPr>
        <p:txBody>
          <a:bodyPr wrap="square">
            <a:spAutoFit/>
          </a:bodyPr>
          <a:lstStyle/>
          <a:p>
            <a:r>
              <a:rPr lang="en-US" sz="1600" dirty="0">
                <a:hlinkClick r:id="rId3"/>
              </a:rPr>
              <a:t>https://files.cpicpgx.org/images/Gene-Agnostic_Implementation_Workflow.svg</a:t>
            </a:r>
            <a:r>
              <a:rPr lang="en-US" sz="1600" dirty="0"/>
              <a:t> </a:t>
            </a:r>
          </a:p>
        </p:txBody>
      </p:sp>
    </p:spTree>
    <p:extLst>
      <p:ext uri="{BB962C8B-B14F-4D97-AF65-F5344CB8AC3E}">
        <p14:creationId xmlns:p14="http://schemas.microsoft.com/office/powerpoint/2010/main" val="322461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rPr>
              <a:t>Key Points about a CPIC Guideline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7363692" cy="5585619"/>
          </a:xfrm>
        </p:spPr>
        <p:txBody>
          <a:bodyPr anchor="ctr">
            <a:normAutofit fontScale="92500" lnSpcReduction="10000"/>
          </a:bodyPr>
          <a:lstStyle/>
          <a:p>
            <a:pPr>
              <a:lnSpc>
                <a:spcPct val="90000"/>
              </a:lnSpc>
            </a:pPr>
            <a:r>
              <a:rPr lang="en-US" sz="3000" dirty="0"/>
              <a:t>Based on assumption that the test results are in hand and </a:t>
            </a:r>
            <a:r>
              <a:rPr lang="en-US" sz="3000" u="sng" dirty="0"/>
              <a:t>NOT</a:t>
            </a:r>
            <a:r>
              <a:rPr lang="en-US" sz="3000" dirty="0"/>
              <a:t> to discuss the merits of doing the test</a:t>
            </a:r>
          </a:p>
          <a:p>
            <a:pPr>
              <a:lnSpc>
                <a:spcPct val="90000"/>
              </a:lnSpc>
            </a:pPr>
            <a:r>
              <a:rPr lang="en-US" sz="3000" dirty="0"/>
              <a:t>Standardized formats</a:t>
            </a:r>
          </a:p>
          <a:p>
            <a:pPr>
              <a:lnSpc>
                <a:spcPct val="90000"/>
              </a:lnSpc>
            </a:pPr>
            <a:r>
              <a:rPr lang="en-US" sz="3000" dirty="0"/>
              <a:t>Systematic grading of evidence and recommendations</a:t>
            </a:r>
          </a:p>
          <a:p>
            <a:pPr>
              <a:lnSpc>
                <a:spcPct val="90000"/>
              </a:lnSpc>
            </a:pPr>
            <a:r>
              <a:rPr lang="en-US" sz="3000" dirty="0"/>
              <a:t>Peer-reviewed</a:t>
            </a:r>
          </a:p>
          <a:p>
            <a:pPr>
              <a:lnSpc>
                <a:spcPct val="90000"/>
              </a:lnSpc>
            </a:pPr>
            <a:r>
              <a:rPr lang="en-US" sz="3000" dirty="0"/>
              <a:t>Freely available</a:t>
            </a:r>
          </a:p>
          <a:p>
            <a:pPr>
              <a:lnSpc>
                <a:spcPct val="90000"/>
              </a:lnSpc>
            </a:pPr>
            <a:r>
              <a:rPr lang="en-US" sz="3000" dirty="0"/>
              <a:t>Updated regularly</a:t>
            </a:r>
          </a:p>
          <a:p>
            <a:pPr>
              <a:lnSpc>
                <a:spcPct val="90000"/>
              </a:lnSpc>
            </a:pPr>
            <a:r>
              <a:rPr lang="en-US" sz="3000" dirty="0"/>
              <a:t>Authorship with COI policy</a:t>
            </a:r>
          </a:p>
          <a:p>
            <a:pPr>
              <a:lnSpc>
                <a:spcPct val="90000"/>
              </a:lnSpc>
            </a:pPr>
            <a:r>
              <a:rPr lang="en-US" sz="3000" dirty="0"/>
              <a:t>Closely follow IOM practices</a:t>
            </a:r>
          </a:p>
          <a:p>
            <a:pPr>
              <a:lnSpc>
                <a:spcPct val="90000"/>
              </a:lnSpc>
            </a:pPr>
            <a:r>
              <a:rPr lang="en-US" sz="3000" dirty="0"/>
              <a:t>Published in </a:t>
            </a:r>
            <a:r>
              <a:rPr lang="en-US" sz="3000" i="1" dirty="0"/>
              <a:t>Clinical Pharmacology and Therapeutics </a:t>
            </a:r>
            <a:r>
              <a:rPr lang="en-US" sz="3000" dirty="0"/>
              <a:t> </a:t>
            </a:r>
          </a:p>
        </p:txBody>
      </p:sp>
      <p:sp>
        <p:nvSpPr>
          <p:cNvPr id="4" name="TextBox 3">
            <a:extLst>
              <a:ext uri="{FF2B5EF4-FFF2-40B4-BE49-F238E27FC236}">
                <a16:creationId xmlns:a16="http://schemas.microsoft.com/office/drawing/2014/main" id="{060CF5F7-3191-C050-4D31-8A8EA87D6259}"/>
              </a:ext>
            </a:extLst>
          </p:cNvPr>
          <p:cNvSpPr txBox="1"/>
          <p:nvPr/>
        </p:nvSpPr>
        <p:spPr>
          <a:xfrm>
            <a:off x="0" y="6246524"/>
            <a:ext cx="3582434" cy="584775"/>
          </a:xfrm>
          <a:prstGeom prst="rect">
            <a:avLst/>
          </a:prstGeom>
          <a:noFill/>
        </p:spPr>
        <p:txBody>
          <a:bodyPr wrap="square" rtlCol="0">
            <a:spAutoFit/>
          </a:bodyPr>
          <a:lstStyle/>
          <a:p>
            <a:r>
              <a:rPr lang="en-US" sz="1600" dirty="0">
                <a:solidFill>
                  <a:schemeClr val="bg1"/>
                </a:solidFill>
              </a:rPr>
              <a:t>COI=Conflict of Interest</a:t>
            </a:r>
          </a:p>
          <a:p>
            <a:r>
              <a:rPr lang="en-US" sz="1600" dirty="0">
                <a:solidFill>
                  <a:schemeClr val="bg1"/>
                </a:solidFill>
              </a:rPr>
              <a:t>IOM=Institute of Medicine</a:t>
            </a:r>
          </a:p>
        </p:txBody>
      </p:sp>
    </p:spTree>
    <p:extLst>
      <p:ext uri="{BB962C8B-B14F-4D97-AF65-F5344CB8AC3E}">
        <p14:creationId xmlns:p14="http://schemas.microsoft.com/office/powerpoint/2010/main" val="12510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1BC27-1B9D-F7C4-223B-9670FCA91039}"/>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nSpc>
                <a:spcPct val="90000"/>
              </a:lnSpc>
            </a:pPr>
            <a:r>
              <a:rPr lang="en-US" sz="4600" kern="1200" dirty="0">
                <a:solidFill>
                  <a:schemeClr val="tx1"/>
                </a:solidFill>
                <a:latin typeface="+mj-lt"/>
                <a:ea typeface="+mj-ea"/>
                <a:cs typeface="+mj-cs"/>
              </a:rPr>
              <a:t>Pharmacogenetic Test Result: EHR Consult</a:t>
            </a:r>
          </a:p>
        </p:txBody>
      </p:sp>
      <p:sp>
        <p:nvSpPr>
          <p:cNvPr id="7" name="TextBox 6">
            <a:extLst>
              <a:ext uri="{FF2B5EF4-FFF2-40B4-BE49-F238E27FC236}">
                <a16:creationId xmlns:a16="http://schemas.microsoft.com/office/drawing/2014/main" id="{86F98A66-57E5-5B7D-6222-080E9DE2FE79}"/>
              </a:ext>
            </a:extLst>
          </p:cNvPr>
          <p:cNvSpPr txBox="1"/>
          <p:nvPr/>
        </p:nvSpPr>
        <p:spPr>
          <a:xfrm>
            <a:off x="5791200" y="6279836"/>
            <a:ext cx="6752519" cy="687406"/>
          </a:xfrm>
          <a:prstGeom prst="rect">
            <a:avLst/>
          </a:prstGeom>
        </p:spPr>
        <p:txBody>
          <a:bodyPr vert="horz" lIns="91440" tIns="45720" rIns="91440" bIns="45720" rtlCol="0" anchor="ctr">
            <a:normAutofit/>
          </a:bodyPr>
          <a:lstStyle/>
          <a:p>
            <a:pPr algn="ctr">
              <a:lnSpc>
                <a:spcPct val="90000"/>
              </a:lnSpc>
              <a:spcBef>
                <a:spcPts val="1000"/>
              </a:spcBef>
            </a:pPr>
            <a:r>
              <a:rPr lang="en-US" sz="1600" kern="1200" dirty="0">
                <a:solidFill>
                  <a:schemeClr val="tx1"/>
                </a:solidFill>
                <a:latin typeface="+mn-lt"/>
                <a:ea typeface="+mn-ea"/>
                <a:cs typeface="+mn-cs"/>
                <a:hlinkClick r:id="rId2"/>
              </a:rPr>
              <a:t>https://cpicpgx.org/guidelines/guideline-for-clopidogrel-and-cyp2c19/</a:t>
            </a:r>
            <a:r>
              <a:rPr lang="en-US" sz="1600" kern="1200" dirty="0">
                <a:solidFill>
                  <a:schemeClr val="tx1"/>
                </a:solidFill>
                <a:latin typeface="+mn-lt"/>
                <a:ea typeface="+mn-ea"/>
                <a:cs typeface="+mn-cs"/>
              </a:rPr>
              <a:t> </a:t>
            </a:r>
          </a:p>
        </p:txBody>
      </p:sp>
      <p:sp>
        <p:nvSpPr>
          <p:cNvPr id="1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407BE8E-75ED-33A4-B351-D1D751655CF1}"/>
              </a:ext>
            </a:extLst>
          </p:cNvPr>
          <p:cNvPicPr>
            <a:picLocks noChangeAspect="1"/>
          </p:cNvPicPr>
          <p:nvPr/>
        </p:nvPicPr>
        <p:blipFill>
          <a:blip r:embed="rId3"/>
          <a:stretch>
            <a:fillRect/>
          </a:stretch>
        </p:blipFill>
        <p:spPr>
          <a:xfrm>
            <a:off x="1189725" y="2054729"/>
            <a:ext cx="9389851" cy="4055137"/>
          </a:xfrm>
          <a:prstGeom prst="rect">
            <a:avLst/>
          </a:prstGeom>
        </p:spPr>
      </p:pic>
    </p:spTree>
    <p:extLst>
      <p:ext uri="{BB962C8B-B14F-4D97-AF65-F5344CB8AC3E}">
        <p14:creationId xmlns:p14="http://schemas.microsoft.com/office/powerpoint/2010/main" val="448998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3B18173-79A5-EB53-E694-4995D07480DB}"/>
              </a:ext>
            </a:extLst>
          </p:cNvPr>
          <p:cNvPicPr>
            <a:picLocks noChangeAspect="1"/>
          </p:cNvPicPr>
          <p:nvPr/>
        </p:nvPicPr>
        <p:blipFill>
          <a:blip r:embed="rId2"/>
          <a:stretch>
            <a:fillRect/>
          </a:stretch>
        </p:blipFill>
        <p:spPr>
          <a:xfrm>
            <a:off x="4654296" y="1883465"/>
            <a:ext cx="6894576" cy="3085322"/>
          </a:xfrm>
          <a:prstGeom prst="rect">
            <a:avLst/>
          </a:prstGeom>
        </p:spPr>
      </p:pic>
      <p:sp>
        <p:nvSpPr>
          <p:cNvPr id="5" name="TextBox 4">
            <a:extLst>
              <a:ext uri="{FF2B5EF4-FFF2-40B4-BE49-F238E27FC236}">
                <a16:creationId xmlns:a16="http://schemas.microsoft.com/office/drawing/2014/main" id="{10B72141-8F17-C65B-E41C-26D865A57F0E}"/>
              </a:ext>
            </a:extLst>
          </p:cNvPr>
          <p:cNvSpPr txBox="1"/>
          <p:nvPr/>
        </p:nvSpPr>
        <p:spPr>
          <a:xfrm>
            <a:off x="4654296" y="4798577"/>
            <a:ext cx="6894576" cy="1428487"/>
          </a:xfrm>
          <a:prstGeom prst="rect">
            <a:avLst/>
          </a:prstGeom>
        </p:spPr>
        <p:txBody>
          <a:bodyPr vert="horz" lIns="91440" tIns="45720" rIns="91440" bIns="45720" rtlCol="0" anchor="t">
            <a:normAutofit/>
          </a:bodyPr>
          <a:lstStyle/>
          <a:p>
            <a:pPr>
              <a:lnSpc>
                <a:spcPct val="90000"/>
              </a:lnSpc>
              <a:spcAft>
                <a:spcPts val="600"/>
              </a:spcAft>
            </a:pPr>
            <a:endParaRPr lang="en-US" sz="2200" dirty="0"/>
          </a:p>
        </p:txBody>
      </p:sp>
      <p:sp>
        <p:nvSpPr>
          <p:cNvPr id="7" name="TextBox 6">
            <a:extLst>
              <a:ext uri="{FF2B5EF4-FFF2-40B4-BE49-F238E27FC236}">
                <a16:creationId xmlns:a16="http://schemas.microsoft.com/office/drawing/2014/main" id="{7CB4F76C-65F7-DBC1-8702-C5CBA3730287}"/>
              </a:ext>
            </a:extLst>
          </p:cNvPr>
          <p:cNvSpPr txBox="1"/>
          <p:nvPr/>
        </p:nvSpPr>
        <p:spPr>
          <a:xfrm>
            <a:off x="5486400" y="6477000"/>
            <a:ext cx="7470819" cy="338554"/>
          </a:xfrm>
          <a:prstGeom prst="rect">
            <a:avLst/>
          </a:prstGeom>
          <a:noFill/>
        </p:spPr>
        <p:txBody>
          <a:bodyPr wrap="square">
            <a:spAutoFit/>
          </a:bodyPr>
          <a:lstStyle/>
          <a:p>
            <a:pPr>
              <a:spcAft>
                <a:spcPts val="600"/>
              </a:spcAft>
            </a:pPr>
            <a:r>
              <a:rPr lang="en-US" sz="1600" dirty="0">
                <a:hlinkClick r:id="rId3"/>
              </a:rPr>
              <a:t>https://files.cpicpgx.org/images/flow_chart/Clopidogrel_CDS_Flow_Chart.jpg</a:t>
            </a:r>
            <a:r>
              <a:rPr lang="en-US" sz="1600" dirty="0"/>
              <a:t> </a:t>
            </a:r>
            <a:endParaRPr lang="en-US" sz="1600"/>
          </a:p>
        </p:txBody>
      </p:sp>
      <p:sp>
        <p:nvSpPr>
          <p:cNvPr id="8" name="TextBox 7">
            <a:extLst>
              <a:ext uri="{FF2B5EF4-FFF2-40B4-BE49-F238E27FC236}">
                <a16:creationId xmlns:a16="http://schemas.microsoft.com/office/drawing/2014/main" id="{E54CE348-1A1F-9481-76AC-3B2A41FB3100}"/>
              </a:ext>
            </a:extLst>
          </p:cNvPr>
          <p:cNvSpPr txBox="1"/>
          <p:nvPr/>
        </p:nvSpPr>
        <p:spPr>
          <a:xfrm>
            <a:off x="323088" y="2362200"/>
            <a:ext cx="3688080" cy="1865126"/>
          </a:xfrm>
          <a:prstGeom prst="rect">
            <a:avLst/>
          </a:prstGeom>
          <a:noFill/>
        </p:spPr>
        <p:txBody>
          <a:bodyPr wrap="square">
            <a:spAutoFit/>
          </a:bodyPr>
          <a:lstStyle/>
          <a:p>
            <a:pPr>
              <a:lnSpc>
                <a:spcPct val="90000"/>
              </a:lnSpc>
              <a:spcAft>
                <a:spcPts val="600"/>
              </a:spcAft>
            </a:pPr>
            <a:r>
              <a:rPr lang="en-US" sz="3200" dirty="0"/>
              <a:t>Genotypes and Clopidogrel: Point of Care Clinical Decision Support (CDS)</a:t>
            </a:r>
          </a:p>
        </p:txBody>
      </p:sp>
      <p:sp>
        <p:nvSpPr>
          <p:cNvPr id="10" name="Oval 34">
            <a:extLst>
              <a:ext uri="{FF2B5EF4-FFF2-40B4-BE49-F238E27FC236}">
                <a16:creationId xmlns:a16="http://schemas.microsoft.com/office/drawing/2014/main" id="{01915161-8DD0-A824-DF24-2805204653C8}"/>
              </a:ext>
            </a:extLst>
          </p:cNvPr>
          <p:cNvSpPr>
            <a:spLocks noChangeArrowheads="1"/>
          </p:cNvSpPr>
          <p:nvPr/>
        </p:nvSpPr>
        <p:spPr bwMode="auto">
          <a:xfrm>
            <a:off x="7391400" y="3218935"/>
            <a:ext cx="304800" cy="304800"/>
          </a:xfrm>
          <a:prstGeom prst="ellipse">
            <a:avLst/>
          </a:prstGeom>
          <a:solidFill>
            <a:srgbClr val="EAEAEA"/>
          </a:solidFill>
          <a:ln w="9525">
            <a:solidFill>
              <a:schemeClr val="tx1"/>
            </a:solidFill>
            <a:round/>
            <a:headEnd/>
            <a:tailEnd/>
          </a:ln>
        </p:spPr>
        <p:txBody>
          <a:bodyPr wrap="none" anchor="ctr"/>
          <a:lstStyle/>
          <a:p>
            <a:pPr algn="ctr"/>
            <a:r>
              <a:rPr lang="en-US" dirty="0"/>
              <a:t>1</a:t>
            </a:r>
          </a:p>
        </p:txBody>
      </p:sp>
      <p:sp>
        <p:nvSpPr>
          <p:cNvPr id="11" name="Oval 36">
            <a:extLst>
              <a:ext uri="{FF2B5EF4-FFF2-40B4-BE49-F238E27FC236}">
                <a16:creationId xmlns:a16="http://schemas.microsoft.com/office/drawing/2014/main" id="{E1B903B7-A506-4243-6454-C453DAD737BC}"/>
              </a:ext>
            </a:extLst>
          </p:cNvPr>
          <p:cNvSpPr>
            <a:spLocks noChangeArrowheads="1"/>
          </p:cNvSpPr>
          <p:nvPr/>
        </p:nvSpPr>
        <p:spPr bwMode="auto">
          <a:xfrm>
            <a:off x="9601200" y="3235500"/>
            <a:ext cx="304800" cy="304800"/>
          </a:xfrm>
          <a:prstGeom prst="ellipse">
            <a:avLst/>
          </a:prstGeom>
          <a:solidFill>
            <a:srgbClr val="EAEAEA"/>
          </a:solidFill>
          <a:ln w="9525">
            <a:solidFill>
              <a:schemeClr val="tx1"/>
            </a:solidFill>
            <a:round/>
            <a:headEnd/>
            <a:tailEnd/>
          </a:ln>
        </p:spPr>
        <p:txBody>
          <a:bodyPr wrap="none" anchor="ctr"/>
          <a:lstStyle/>
          <a:p>
            <a:pPr algn="ctr"/>
            <a:r>
              <a:rPr lang="en-US" dirty="0"/>
              <a:t>2</a:t>
            </a:r>
          </a:p>
        </p:txBody>
      </p:sp>
    </p:spTree>
    <p:extLst>
      <p:ext uri="{BB962C8B-B14F-4D97-AF65-F5344CB8AC3E}">
        <p14:creationId xmlns:p14="http://schemas.microsoft.com/office/powerpoint/2010/main" val="26361453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DBC04BD-5B2B-77F3-9234-0B2F2AE370DB}"/>
              </a:ext>
            </a:extLst>
          </p:cNvPr>
          <p:cNvSpPr>
            <a:spLocks noGrp="1"/>
          </p:cNvSpPr>
          <p:nvPr>
            <p:ph type="title"/>
          </p:nvPr>
        </p:nvSpPr>
        <p:spPr>
          <a:xfrm>
            <a:off x="638881" y="417576"/>
            <a:ext cx="10909640" cy="1249394"/>
          </a:xfrm>
        </p:spPr>
        <p:txBody>
          <a:bodyPr vert="horz" lIns="91440" tIns="45720" rIns="91440" bIns="45720" rtlCol="0" anchor="ctr">
            <a:noAutofit/>
          </a:bodyPr>
          <a:lstStyle/>
          <a:p>
            <a:pPr>
              <a:lnSpc>
                <a:spcPct val="90000"/>
              </a:lnSpc>
            </a:pPr>
            <a:r>
              <a:rPr lang="en-US" sz="4800" kern="1200" dirty="0">
                <a:solidFill>
                  <a:schemeClr val="tx1"/>
                </a:solidFill>
                <a:latin typeface="+mj-lt"/>
                <a:ea typeface="+mj-ea"/>
                <a:cs typeface="+mj-cs"/>
              </a:rPr>
              <a:t>Pharmacogenetic Test Result: Pre and Post-Test Alerts</a:t>
            </a:r>
          </a:p>
        </p:txBody>
      </p:sp>
      <p:sp>
        <p:nvSpPr>
          <p:cNvPr id="1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0553DC4-1FA9-16D2-AA2C-9B64300EAA78}"/>
              </a:ext>
            </a:extLst>
          </p:cNvPr>
          <p:cNvSpPr txBox="1"/>
          <p:nvPr/>
        </p:nvSpPr>
        <p:spPr>
          <a:xfrm>
            <a:off x="6093854" y="6489785"/>
            <a:ext cx="6098146" cy="313932"/>
          </a:xfrm>
          <a:prstGeom prst="rect">
            <a:avLst/>
          </a:prstGeom>
          <a:noFill/>
        </p:spPr>
        <p:txBody>
          <a:bodyPr wrap="square">
            <a:spAutoFit/>
          </a:bodyPr>
          <a:lstStyle/>
          <a:p>
            <a:pPr algn="ctr">
              <a:lnSpc>
                <a:spcPct val="90000"/>
              </a:lnSpc>
              <a:spcBef>
                <a:spcPts val="1000"/>
              </a:spcBef>
            </a:pPr>
            <a:r>
              <a:rPr lang="en-US" sz="1600" kern="1200" dirty="0">
                <a:solidFill>
                  <a:schemeClr val="tx1"/>
                </a:solidFill>
                <a:latin typeface="+mn-lt"/>
                <a:ea typeface="+mn-ea"/>
                <a:cs typeface="+mn-cs"/>
                <a:hlinkClick r:id="rId2"/>
              </a:rPr>
              <a:t>https://cpicpgx.org/guidelines/guideline-for-clopidogrel-and-cyp2c19/</a:t>
            </a:r>
            <a:r>
              <a:rPr lang="en-US" sz="1600" kern="1200" dirty="0">
                <a:solidFill>
                  <a:schemeClr val="tx1"/>
                </a:solidFill>
                <a:latin typeface="+mn-lt"/>
                <a:ea typeface="+mn-ea"/>
                <a:cs typeface="+mn-cs"/>
              </a:rPr>
              <a:t> </a:t>
            </a:r>
          </a:p>
        </p:txBody>
      </p:sp>
      <p:pic>
        <p:nvPicPr>
          <p:cNvPr id="2" name="Picture 1">
            <a:extLst>
              <a:ext uri="{FF2B5EF4-FFF2-40B4-BE49-F238E27FC236}">
                <a16:creationId xmlns:a16="http://schemas.microsoft.com/office/drawing/2014/main" id="{52A9391D-1988-531C-2C87-FDEBEE4720A5}"/>
              </a:ext>
            </a:extLst>
          </p:cNvPr>
          <p:cNvPicPr>
            <a:picLocks noChangeAspect="1"/>
          </p:cNvPicPr>
          <p:nvPr/>
        </p:nvPicPr>
        <p:blipFill>
          <a:blip r:embed="rId3"/>
          <a:stretch>
            <a:fillRect/>
          </a:stretch>
        </p:blipFill>
        <p:spPr>
          <a:xfrm>
            <a:off x="914400" y="1885453"/>
            <a:ext cx="10486319" cy="4554971"/>
          </a:xfrm>
          <a:prstGeom prst="rect">
            <a:avLst/>
          </a:prstGeom>
        </p:spPr>
      </p:pic>
    </p:spTree>
    <p:extLst>
      <p:ext uri="{BB962C8B-B14F-4D97-AF65-F5344CB8AC3E}">
        <p14:creationId xmlns:p14="http://schemas.microsoft.com/office/powerpoint/2010/main" val="33883459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4818888" cy="1481328"/>
          </a:xfrm>
        </p:spPr>
        <p:txBody>
          <a:bodyPr anchor="b">
            <a:normAutofit/>
          </a:bodyPr>
          <a:lstStyle/>
          <a:p>
            <a:pPr>
              <a:lnSpc>
                <a:spcPct val="90000"/>
              </a:lnSpc>
            </a:pPr>
            <a:r>
              <a:rPr lang="en-US" sz="5000" dirty="0"/>
              <a:t>CPIC Guidelines Updates</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660904"/>
            <a:ext cx="4818888" cy="3547872"/>
          </a:xfrm>
        </p:spPr>
        <p:txBody>
          <a:bodyPr anchor="t">
            <a:normAutofit/>
          </a:bodyPr>
          <a:lstStyle/>
          <a:p>
            <a:r>
              <a:rPr lang="en-US" sz="2000" dirty="0"/>
              <a:t>Evaluated on an ongoing basis and updated regularly</a:t>
            </a:r>
          </a:p>
          <a:p>
            <a:r>
              <a:rPr lang="en-US" sz="2000" dirty="0"/>
              <a:t>Update to publications:</a:t>
            </a:r>
          </a:p>
          <a:p>
            <a:pPr lvl="1"/>
            <a:r>
              <a:rPr lang="en-US" sz="2000" dirty="0"/>
              <a:t>New publication with re-publishing main dosing tables</a:t>
            </a:r>
          </a:p>
          <a:p>
            <a:pPr lvl="1"/>
            <a:r>
              <a:rPr lang="en-US" sz="2000" dirty="0"/>
              <a:t>Changes as needed to supplemental material and website</a:t>
            </a:r>
          </a:p>
          <a:p>
            <a:r>
              <a:rPr lang="en-US" sz="2000" dirty="0"/>
              <a:t>Update to cpicpgx.org: as needed, without waiting for updated publication</a:t>
            </a:r>
          </a:p>
        </p:txBody>
      </p:sp>
      <p:pic>
        <p:nvPicPr>
          <p:cNvPr id="7" name="Graphic 6" descr="Newspaper">
            <a:extLst>
              <a:ext uri="{FF2B5EF4-FFF2-40B4-BE49-F238E27FC236}">
                <a16:creationId xmlns:a16="http://schemas.microsoft.com/office/drawing/2014/main" id="{2F509BD7-49B2-2771-131D-00ADA8010A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1885546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F36563-7E99-B8DF-6C16-D47EF40D28AB}"/>
              </a:ext>
            </a:extLst>
          </p:cNvPr>
          <p:cNvSpPr>
            <a:spLocks noGrp="1"/>
          </p:cNvSpPr>
          <p:nvPr>
            <p:ph type="title"/>
          </p:nvPr>
        </p:nvSpPr>
        <p:spPr>
          <a:xfrm>
            <a:off x="609600" y="596174"/>
            <a:ext cx="10659065" cy="1300554"/>
          </a:xfrm>
        </p:spPr>
        <p:txBody>
          <a:bodyPr anchor="b">
            <a:normAutofit/>
          </a:bodyPr>
          <a:lstStyle/>
          <a:p>
            <a:pPr>
              <a:lnSpc>
                <a:spcPct val="90000"/>
              </a:lnSpc>
            </a:pPr>
            <a:r>
              <a:rPr lang="en-US" dirty="0" err="1"/>
              <a:t>PharmGKB</a:t>
            </a:r>
            <a:r>
              <a:rPr lang="en-US" dirty="0"/>
              <a:t> Genotype Selection Interface (GSI)</a:t>
            </a:r>
          </a:p>
        </p:txBody>
      </p:sp>
      <p:sp>
        <p:nvSpPr>
          <p:cNvPr id="12" name="Rectangle 11">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8EAC2C4-887A-26F5-D0C5-B4B2D7805198}"/>
              </a:ext>
            </a:extLst>
          </p:cNvPr>
          <p:cNvPicPr>
            <a:picLocks noChangeAspect="1"/>
          </p:cNvPicPr>
          <p:nvPr/>
        </p:nvPicPr>
        <p:blipFill>
          <a:blip r:embed="rId2"/>
          <a:stretch>
            <a:fillRect/>
          </a:stretch>
        </p:blipFill>
        <p:spPr>
          <a:xfrm>
            <a:off x="2317950" y="2191807"/>
            <a:ext cx="7556098" cy="4267990"/>
          </a:xfrm>
          <a:prstGeom prst="rect">
            <a:avLst/>
          </a:prstGeom>
        </p:spPr>
      </p:pic>
      <p:sp>
        <p:nvSpPr>
          <p:cNvPr id="16" name="Rectangle 1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A9A91EC-3BA2-EAAD-11E0-0D9BCA5705C8}"/>
              </a:ext>
            </a:extLst>
          </p:cNvPr>
          <p:cNvSpPr txBox="1"/>
          <p:nvPr/>
        </p:nvSpPr>
        <p:spPr>
          <a:xfrm>
            <a:off x="9566413" y="6505215"/>
            <a:ext cx="2625587" cy="338554"/>
          </a:xfrm>
          <a:prstGeom prst="rect">
            <a:avLst/>
          </a:prstGeom>
          <a:noFill/>
        </p:spPr>
        <p:txBody>
          <a:bodyPr wrap="square">
            <a:spAutoFit/>
          </a:bodyPr>
          <a:lstStyle/>
          <a:p>
            <a:r>
              <a:rPr lang="en-US" sz="1600" dirty="0">
                <a:hlinkClick r:id="rId3"/>
              </a:rPr>
              <a:t>https://www.pharmgkb.org/</a:t>
            </a:r>
            <a:r>
              <a:rPr lang="en-US" sz="1600" dirty="0"/>
              <a:t> </a:t>
            </a:r>
          </a:p>
        </p:txBody>
      </p:sp>
      <p:pic>
        <p:nvPicPr>
          <p:cNvPr id="8" name="Picture 7">
            <a:extLst>
              <a:ext uri="{FF2B5EF4-FFF2-40B4-BE49-F238E27FC236}">
                <a16:creationId xmlns:a16="http://schemas.microsoft.com/office/drawing/2014/main" id="{7DC42EC0-B901-41F6-50A1-688052E49506}"/>
              </a:ext>
            </a:extLst>
          </p:cNvPr>
          <p:cNvPicPr>
            <a:picLocks noChangeAspect="1"/>
          </p:cNvPicPr>
          <p:nvPr/>
        </p:nvPicPr>
        <p:blipFill>
          <a:blip r:embed="rId4"/>
          <a:stretch>
            <a:fillRect/>
          </a:stretch>
        </p:blipFill>
        <p:spPr>
          <a:xfrm>
            <a:off x="10124426" y="304124"/>
            <a:ext cx="1686160" cy="619211"/>
          </a:xfrm>
          <a:prstGeom prst="rect">
            <a:avLst/>
          </a:prstGeom>
        </p:spPr>
      </p:pic>
      <p:sp>
        <p:nvSpPr>
          <p:cNvPr id="9" name="Rectangle 8">
            <a:extLst>
              <a:ext uri="{FF2B5EF4-FFF2-40B4-BE49-F238E27FC236}">
                <a16:creationId xmlns:a16="http://schemas.microsoft.com/office/drawing/2014/main" id="{4221C377-1337-0182-AA81-3607595329F8}"/>
              </a:ext>
            </a:extLst>
          </p:cNvPr>
          <p:cNvSpPr/>
          <p:nvPr/>
        </p:nvSpPr>
        <p:spPr>
          <a:xfrm>
            <a:off x="3690730" y="3817198"/>
            <a:ext cx="1447800" cy="22140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F98228D3-4CDA-D9C1-3E63-1614A47F4CBE}"/>
              </a:ext>
            </a:extLst>
          </p:cNvPr>
          <p:cNvCxnSpPr/>
          <p:nvPr/>
        </p:nvCxnSpPr>
        <p:spPr>
          <a:xfrm>
            <a:off x="1371600" y="3295757"/>
            <a:ext cx="2286000" cy="5602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98408AA-CFA2-2203-86B8-EC471C8731E0}"/>
              </a:ext>
            </a:extLst>
          </p:cNvPr>
          <p:cNvSpPr/>
          <p:nvPr/>
        </p:nvSpPr>
        <p:spPr>
          <a:xfrm>
            <a:off x="228600" y="2667000"/>
            <a:ext cx="1592432" cy="609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92D6D9-6D7C-B332-ED92-5560782513DF}"/>
              </a:ext>
            </a:extLst>
          </p:cNvPr>
          <p:cNvSpPr txBox="1"/>
          <p:nvPr/>
        </p:nvSpPr>
        <p:spPr>
          <a:xfrm>
            <a:off x="210068" y="2787134"/>
            <a:ext cx="1604338" cy="369332"/>
          </a:xfrm>
          <a:prstGeom prst="rect">
            <a:avLst/>
          </a:prstGeom>
          <a:noFill/>
        </p:spPr>
        <p:txBody>
          <a:bodyPr wrap="square" rtlCol="0">
            <a:spAutoFit/>
          </a:bodyPr>
          <a:lstStyle/>
          <a:p>
            <a:r>
              <a:rPr lang="en-US" dirty="0"/>
              <a:t>Link to GSI Tool</a:t>
            </a:r>
          </a:p>
        </p:txBody>
      </p:sp>
    </p:spTree>
    <p:extLst>
      <p:ext uri="{BB962C8B-B14F-4D97-AF65-F5344CB8AC3E}">
        <p14:creationId xmlns:p14="http://schemas.microsoft.com/office/powerpoint/2010/main" val="17972430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ight Triangle 5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CD32-6703-EB04-DA71-91AC67068747}"/>
              </a:ext>
            </a:extLst>
          </p:cNvPr>
          <p:cNvSpPr>
            <a:spLocks noGrp="1"/>
          </p:cNvSpPr>
          <p:nvPr>
            <p:ph type="title"/>
          </p:nvPr>
        </p:nvSpPr>
        <p:spPr>
          <a:xfrm>
            <a:off x="8029293" y="806365"/>
            <a:ext cx="3354636" cy="1902660"/>
          </a:xfrm>
        </p:spPr>
        <p:txBody>
          <a:bodyPr vert="horz" lIns="91440" tIns="45720" rIns="91440" bIns="45720" rtlCol="0" anchor="b">
            <a:normAutofit/>
          </a:bodyPr>
          <a:lstStyle/>
          <a:p>
            <a:pPr algn="l">
              <a:lnSpc>
                <a:spcPct val="90000"/>
              </a:lnSpc>
            </a:pPr>
            <a:r>
              <a:rPr lang="en-US" sz="5600" kern="1200" dirty="0" err="1">
                <a:solidFill>
                  <a:schemeClr val="tx1"/>
                </a:solidFill>
                <a:latin typeface="+mj-lt"/>
                <a:ea typeface="+mj-ea"/>
                <a:cs typeface="+mj-cs"/>
              </a:rPr>
              <a:t>PharmGKB</a:t>
            </a:r>
            <a:r>
              <a:rPr lang="en-US" sz="5600" kern="1200" dirty="0">
                <a:solidFill>
                  <a:schemeClr val="tx1"/>
                </a:solidFill>
                <a:latin typeface="+mj-lt"/>
                <a:ea typeface="+mj-ea"/>
                <a:cs typeface="+mj-cs"/>
              </a:rPr>
              <a:t> GSI Tool</a:t>
            </a:r>
          </a:p>
        </p:txBody>
      </p:sp>
      <p:pic>
        <p:nvPicPr>
          <p:cNvPr id="7" name="Picture 6">
            <a:extLst>
              <a:ext uri="{FF2B5EF4-FFF2-40B4-BE49-F238E27FC236}">
                <a16:creationId xmlns:a16="http://schemas.microsoft.com/office/drawing/2014/main" id="{98251971-62CE-AC15-3E8F-6DC646C7B459}"/>
              </a:ext>
            </a:extLst>
          </p:cNvPr>
          <p:cNvPicPr>
            <a:picLocks noChangeAspect="1"/>
          </p:cNvPicPr>
          <p:nvPr/>
        </p:nvPicPr>
        <p:blipFill>
          <a:blip r:embed="rId2"/>
          <a:stretch>
            <a:fillRect/>
          </a:stretch>
        </p:blipFill>
        <p:spPr>
          <a:xfrm>
            <a:off x="729474" y="990600"/>
            <a:ext cx="6727488" cy="4724400"/>
          </a:xfrm>
          <a:prstGeom prst="rect">
            <a:avLst/>
          </a:prstGeom>
        </p:spPr>
      </p:pic>
      <p:pic>
        <p:nvPicPr>
          <p:cNvPr id="21" name="Picture 20">
            <a:extLst>
              <a:ext uri="{FF2B5EF4-FFF2-40B4-BE49-F238E27FC236}">
                <a16:creationId xmlns:a16="http://schemas.microsoft.com/office/drawing/2014/main" id="{EFD7DAD4-0545-52AD-CB5E-259EC139C4EA}"/>
              </a:ext>
            </a:extLst>
          </p:cNvPr>
          <p:cNvPicPr>
            <a:picLocks noChangeAspect="1"/>
          </p:cNvPicPr>
          <p:nvPr/>
        </p:nvPicPr>
        <p:blipFill>
          <a:blip r:embed="rId3"/>
          <a:stretch>
            <a:fillRect/>
          </a:stretch>
        </p:blipFill>
        <p:spPr>
          <a:xfrm>
            <a:off x="8796220" y="5261755"/>
            <a:ext cx="1686160" cy="619211"/>
          </a:xfrm>
          <a:prstGeom prst="rect">
            <a:avLst/>
          </a:prstGeom>
        </p:spPr>
      </p:pic>
      <p:sp>
        <p:nvSpPr>
          <p:cNvPr id="23" name="TextBox 22">
            <a:extLst>
              <a:ext uri="{FF2B5EF4-FFF2-40B4-BE49-F238E27FC236}">
                <a16:creationId xmlns:a16="http://schemas.microsoft.com/office/drawing/2014/main" id="{F61A78D7-1B69-1783-BFBE-EB51BD3D852A}"/>
              </a:ext>
            </a:extLst>
          </p:cNvPr>
          <p:cNvSpPr txBox="1"/>
          <p:nvPr/>
        </p:nvSpPr>
        <p:spPr>
          <a:xfrm>
            <a:off x="8546654" y="6496848"/>
            <a:ext cx="3351972" cy="338554"/>
          </a:xfrm>
          <a:prstGeom prst="rect">
            <a:avLst/>
          </a:prstGeom>
          <a:noFill/>
        </p:spPr>
        <p:txBody>
          <a:bodyPr wrap="square">
            <a:spAutoFit/>
          </a:bodyPr>
          <a:lstStyle/>
          <a:p>
            <a:r>
              <a:rPr lang="en-US" sz="1600" dirty="0">
                <a:hlinkClick r:id="rId4"/>
              </a:rPr>
              <a:t>https://www.pharmgkb.org/genotype</a:t>
            </a:r>
            <a:r>
              <a:rPr lang="en-US" sz="1600" dirty="0"/>
              <a:t> </a:t>
            </a:r>
          </a:p>
        </p:txBody>
      </p:sp>
      <p:sp>
        <p:nvSpPr>
          <p:cNvPr id="3" name="TextBox 2">
            <a:extLst>
              <a:ext uri="{FF2B5EF4-FFF2-40B4-BE49-F238E27FC236}">
                <a16:creationId xmlns:a16="http://schemas.microsoft.com/office/drawing/2014/main" id="{449D09E2-BA32-C88F-8BED-5872FEA04B43}"/>
              </a:ext>
            </a:extLst>
          </p:cNvPr>
          <p:cNvSpPr txBox="1"/>
          <p:nvPr/>
        </p:nvSpPr>
        <p:spPr>
          <a:xfrm>
            <a:off x="8077200" y="3032544"/>
            <a:ext cx="3124200" cy="1015663"/>
          </a:xfrm>
          <a:prstGeom prst="rect">
            <a:avLst/>
          </a:prstGeom>
          <a:noFill/>
        </p:spPr>
        <p:txBody>
          <a:bodyPr wrap="square" rtlCol="0">
            <a:spAutoFit/>
          </a:bodyPr>
          <a:lstStyle/>
          <a:p>
            <a:pPr algn="ctr"/>
            <a:r>
              <a:rPr lang="en-US" sz="2000" dirty="0"/>
              <a:t>Allows you to enter </a:t>
            </a:r>
            <a:r>
              <a:rPr lang="en-US" sz="2000" dirty="0" err="1"/>
              <a:t>diplotype</a:t>
            </a:r>
            <a:r>
              <a:rPr lang="en-US" sz="2000" dirty="0"/>
              <a:t> or phenotype data based on genes</a:t>
            </a:r>
          </a:p>
        </p:txBody>
      </p:sp>
    </p:spTree>
    <p:extLst>
      <p:ext uri="{BB962C8B-B14F-4D97-AF65-F5344CB8AC3E}">
        <p14:creationId xmlns:p14="http://schemas.microsoft.com/office/powerpoint/2010/main" val="3327815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A6211A-F25A-4313-8300-5E10AA89B0F3}"/>
              </a:ext>
            </a:extLst>
          </p:cNvPr>
          <p:cNvSpPr>
            <a:spLocks noGrp="1"/>
          </p:cNvSpPr>
          <p:nvPr>
            <p:ph type="title"/>
          </p:nvPr>
        </p:nvSpPr>
        <p:spPr>
          <a:xfrm>
            <a:off x="645065" y="1463040"/>
            <a:ext cx="3796306" cy="2690949"/>
          </a:xfrm>
        </p:spPr>
        <p:txBody>
          <a:bodyPr anchor="t">
            <a:normAutofit/>
          </a:bodyPr>
          <a:lstStyle/>
          <a:p>
            <a:r>
              <a:rPr lang="en-US" sz="4800" dirty="0" err="1"/>
              <a:t>PharmGKB</a:t>
            </a:r>
            <a:r>
              <a:rPr lang="en-US" sz="4800" dirty="0"/>
              <a:t> GSI Results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1F3366-2F0F-7967-DD77-042E42E43D1F}"/>
              </a:ext>
            </a:extLst>
          </p:cNvPr>
          <p:cNvSpPr>
            <a:spLocks noGrp="1"/>
          </p:cNvSpPr>
          <p:nvPr>
            <p:ph idx="1"/>
          </p:nvPr>
        </p:nvSpPr>
        <p:spPr>
          <a:xfrm>
            <a:off x="5656218" y="1463039"/>
            <a:ext cx="5542387" cy="4300447"/>
          </a:xfrm>
        </p:spPr>
        <p:txBody>
          <a:bodyPr anchor="t">
            <a:normAutofit/>
          </a:bodyPr>
          <a:lstStyle/>
          <a:p>
            <a:endParaRPr lang="en-US" sz="2200"/>
          </a:p>
        </p:txBody>
      </p:sp>
      <p:pic>
        <p:nvPicPr>
          <p:cNvPr id="7" name="Picture 6">
            <a:extLst>
              <a:ext uri="{FF2B5EF4-FFF2-40B4-BE49-F238E27FC236}">
                <a16:creationId xmlns:a16="http://schemas.microsoft.com/office/drawing/2014/main" id="{669CE620-388D-0098-A164-F9DD97E137E2}"/>
              </a:ext>
            </a:extLst>
          </p:cNvPr>
          <p:cNvPicPr>
            <a:picLocks noChangeAspect="1"/>
          </p:cNvPicPr>
          <p:nvPr/>
        </p:nvPicPr>
        <p:blipFill>
          <a:blip r:embed="rId2"/>
          <a:stretch>
            <a:fillRect/>
          </a:stretch>
        </p:blipFill>
        <p:spPr>
          <a:xfrm>
            <a:off x="645065" y="5751387"/>
            <a:ext cx="1686160" cy="619211"/>
          </a:xfrm>
          <a:prstGeom prst="rect">
            <a:avLst/>
          </a:prstGeom>
        </p:spPr>
      </p:pic>
      <p:sp>
        <p:nvSpPr>
          <p:cNvPr id="13" name="TextBox 12">
            <a:extLst>
              <a:ext uri="{FF2B5EF4-FFF2-40B4-BE49-F238E27FC236}">
                <a16:creationId xmlns:a16="http://schemas.microsoft.com/office/drawing/2014/main" id="{5ED18623-5775-C14B-8CC3-9386892A9CF5}"/>
              </a:ext>
            </a:extLst>
          </p:cNvPr>
          <p:cNvSpPr txBox="1"/>
          <p:nvPr/>
        </p:nvSpPr>
        <p:spPr>
          <a:xfrm>
            <a:off x="8783956" y="6502412"/>
            <a:ext cx="3428172" cy="338554"/>
          </a:xfrm>
          <a:prstGeom prst="rect">
            <a:avLst/>
          </a:prstGeom>
          <a:noFill/>
        </p:spPr>
        <p:txBody>
          <a:bodyPr wrap="square">
            <a:spAutoFit/>
          </a:bodyPr>
          <a:lstStyle/>
          <a:p>
            <a:r>
              <a:rPr lang="en-US" sz="1600" dirty="0">
                <a:hlinkClick r:id="rId3"/>
              </a:rPr>
              <a:t>https://www.pharmgkb.org/genotype</a:t>
            </a:r>
            <a:r>
              <a:rPr lang="en-US" sz="1600" dirty="0"/>
              <a:t> </a:t>
            </a:r>
          </a:p>
        </p:txBody>
      </p:sp>
      <p:pic>
        <p:nvPicPr>
          <p:cNvPr id="6" name="Picture 5">
            <a:extLst>
              <a:ext uri="{FF2B5EF4-FFF2-40B4-BE49-F238E27FC236}">
                <a16:creationId xmlns:a16="http://schemas.microsoft.com/office/drawing/2014/main" id="{301BC0C9-2303-9351-1B2A-608ED9D343C6}"/>
              </a:ext>
            </a:extLst>
          </p:cNvPr>
          <p:cNvPicPr>
            <a:picLocks noChangeAspect="1"/>
          </p:cNvPicPr>
          <p:nvPr/>
        </p:nvPicPr>
        <p:blipFill>
          <a:blip r:embed="rId4"/>
          <a:stretch>
            <a:fillRect/>
          </a:stretch>
        </p:blipFill>
        <p:spPr>
          <a:xfrm>
            <a:off x="5425427" y="1469831"/>
            <a:ext cx="6121508" cy="3816216"/>
          </a:xfrm>
          <a:prstGeom prst="rect">
            <a:avLst/>
          </a:prstGeom>
        </p:spPr>
      </p:pic>
    </p:spTree>
    <p:extLst>
      <p:ext uri="{BB962C8B-B14F-4D97-AF65-F5344CB8AC3E}">
        <p14:creationId xmlns:p14="http://schemas.microsoft.com/office/powerpoint/2010/main" val="911902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7098CF-BEFD-380B-28ED-F9C005E1E517}"/>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nSpc>
                <a:spcPct val="90000"/>
              </a:lnSpc>
            </a:pPr>
            <a:r>
              <a:rPr lang="en-US" sz="4800" kern="1200" dirty="0" err="1">
                <a:solidFill>
                  <a:srgbClr val="FFFFFF"/>
                </a:solidFill>
                <a:latin typeface="+mj-lt"/>
                <a:ea typeface="+mj-ea"/>
                <a:cs typeface="+mj-cs"/>
              </a:rPr>
              <a:t>PharmGKB</a:t>
            </a:r>
            <a:r>
              <a:rPr lang="en-US" sz="4800" kern="1200" dirty="0">
                <a:solidFill>
                  <a:srgbClr val="FFFFFF"/>
                </a:solidFill>
                <a:latin typeface="+mj-lt"/>
                <a:ea typeface="+mj-ea"/>
                <a:cs typeface="+mj-cs"/>
              </a:rPr>
              <a:t> GSI Results, cont.</a:t>
            </a:r>
          </a:p>
        </p:txBody>
      </p:sp>
      <p:sp>
        <p:nvSpPr>
          <p:cNvPr id="6" name="TextBox 5">
            <a:extLst>
              <a:ext uri="{FF2B5EF4-FFF2-40B4-BE49-F238E27FC236}">
                <a16:creationId xmlns:a16="http://schemas.microsoft.com/office/drawing/2014/main" id="{3F476F13-64B3-7965-B65E-C2F4CC1B9947}"/>
              </a:ext>
            </a:extLst>
          </p:cNvPr>
          <p:cNvSpPr txBox="1"/>
          <p:nvPr/>
        </p:nvSpPr>
        <p:spPr>
          <a:xfrm>
            <a:off x="5795796" y="6290067"/>
            <a:ext cx="6396204" cy="662542"/>
          </a:xfrm>
          <a:prstGeom prst="rect">
            <a:avLst/>
          </a:prstGeom>
        </p:spPr>
        <p:txBody>
          <a:bodyPr vert="horz" lIns="91440" tIns="45720" rIns="91440" bIns="45720" rtlCol="0" anchor="ctr">
            <a:normAutofit/>
          </a:bodyPr>
          <a:lstStyle/>
          <a:p>
            <a:pPr algn="r">
              <a:lnSpc>
                <a:spcPct val="90000"/>
              </a:lnSpc>
              <a:spcBef>
                <a:spcPts val="1000"/>
              </a:spcBef>
            </a:pPr>
            <a:r>
              <a:rPr lang="en-US" sz="1600" kern="1200" dirty="0">
                <a:solidFill>
                  <a:srgbClr val="FFFFFF"/>
                </a:solidFill>
                <a:latin typeface="+mn-lt"/>
                <a:ea typeface="+mn-ea"/>
                <a:cs typeface="+mn-cs"/>
                <a:hlinkClick r:id="rId2"/>
              </a:rPr>
              <a:t>https://www.pharmgkb.org/genotype</a:t>
            </a:r>
            <a:r>
              <a:rPr lang="en-US" sz="1600" kern="1200" dirty="0">
                <a:solidFill>
                  <a:srgbClr val="FFFFFF"/>
                </a:solidFill>
                <a:latin typeface="+mn-lt"/>
                <a:ea typeface="+mn-ea"/>
                <a:cs typeface="+mn-cs"/>
              </a:rPr>
              <a:t> </a:t>
            </a:r>
          </a:p>
        </p:txBody>
      </p:sp>
      <p:sp>
        <p:nvSpPr>
          <p:cNvPr id="19"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0D6AF5C-311D-36C1-AA44-3D7A8C56D210}"/>
              </a:ext>
            </a:extLst>
          </p:cNvPr>
          <p:cNvPicPr>
            <a:picLocks noGrp="1" noChangeAspect="1"/>
          </p:cNvPicPr>
          <p:nvPr>
            <p:ph idx="1"/>
          </p:nvPr>
        </p:nvPicPr>
        <p:blipFill>
          <a:blip r:embed="rId3"/>
          <a:stretch>
            <a:fillRect/>
          </a:stretch>
        </p:blipFill>
        <p:spPr>
          <a:xfrm>
            <a:off x="530620" y="2852071"/>
            <a:ext cx="10530352" cy="3343387"/>
          </a:xfrm>
          <a:prstGeom prst="rect">
            <a:avLst/>
          </a:prstGeom>
        </p:spPr>
      </p:pic>
      <p:pic>
        <p:nvPicPr>
          <p:cNvPr id="7" name="Picture 6">
            <a:extLst>
              <a:ext uri="{FF2B5EF4-FFF2-40B4-BE49-F238E27FC236}">
                <a16:creationId xmlns:a16="http://schemas.microsoft.com/office/drawing/2014/main" id="{22CCDE8A-D714-52E2-EABD-390020D77AC0}"/>
              </a:ext>
            </a:extLst>
          </p:cNvPr>
          <p:cNvPicPr>
            <a:picLocks noChangeAspect="1"/>
          </p:cNvPicPr>
          <p:nvPr/>
        </p:nvPicPr>
        <p:blipFill>
          <a:blip r:embed="rId4"/>
          <a:stretch>
            <a:fillRect/>
          </a:stretch>
        </p:blipFill>
        <p:spPr>
          <a:xfrm>
            <a:off x="228600" y="6169624"/>
            <a:ext cx="1686160" cy="619211"/>
          </a:xfrm>
          <a:prstGeom prst="rect">
            <a:avLst/>
          </a:prstGeom>
        </p:spPr>
      </p:pic>
    </p:spTree>
    <p:extLst>
      <p:ext uri="{BB962C8B-B14F-4D97-AF65-F5344CB8AC3E}">
        <p14:creationId xmlns:p14="http://schemas.microsoft.com/office/powerpoint/2010/main" val="42274346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DF83F3-5D2C-9F74-3E6C-4CE22D585F50}"/>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nSpc>
                <a:spcPct val="90000"/>
              </a:lnSpc>
            </a:pPr>
            <a:r>
              <a:rPr lang="en-US" sz="4800" kern="1200" dirty="0" err="1">
                <a:solidFill>
                  <a:schemeClr val="tx1"/>
                </a:solidFill>
                <a:latin typeface="+mj-lt"/>
                <a:ea typeface="+mj-ea"/>
                <a:cs typeface="+mj-cs"/>
              </a:rPr>
              <a:t>PharmGKB</a:t>
            </a:r>
            <a:r>
              <a:rPr lang="en-US" sz="4800" kern="1200" dirty="0">
                <a:solidFill>
                  <a:schemeClr val="tx1"/>
                </a:solidFill>
                <a:latin typeface="+mj-lt"/>
                <a:ea typeface="+mj-ea"/>
                <a:cs typeface="+mj-cs"/>
              </a:rPr>
              <a:t> GSI Results, cont.</a:t>
            </a:r>
          </a:p>
        </p:txBody>
      </p:sp>
      <p:sp>
        <p:nvSpPr>
          <p:cNvPr id="7" name="TextBox 6">
            <a:extLst>
              <a:ext uri="{FF2B5EF4-FFF2-40B4-BE49-F238E27FC236}">
                <a16:creationId xmlns:a16="http://schemas.microsoft.com/office/drawing/2014/main" id="{3BA9AB7D-D301-8549-A9F3-8EADA77D78D7}"/>
              </a:ext>
            </a:extLst>
          </p:cNvPr>
          <p:cNvSpPr txBox="1"/>
          <p:nvPr/>
        </p:nvSpPr>
        <p:spPr>
          <a:xfrm>
            <a:off x="1143000" y="6237078"/>
            <a:ext cx="10909643" cy="687406"/>
          </a:xfrm>
          <a:prstGeom prst="rect">
            <a:avLst/>
          </a:prstGeom>
        </p:spPr>
        <p:txBody>
          <a:bodyPr vert="horz" lIns="91440" tIns="45720" rIns="91440" bIns="45720" rtlCol="0" anchor="ctr">
            <a:normAutofit/>
          </a:bodyPr>
          <a:lstStyle/>
          <a:p>
            <a:pPr algn="r">
              <a:lnSpc>
                <a:spcPct val="90000"/>
              </a:lnSpc>
              <a:spcBef>
                <a:spcPts val="1000"/>
              </a:spcBef>
            </a:pPr>
            <a:r>
              <a:rPr lang="en-US" sz="1600" kern="1200" dirty="0">
                <a:solidFill>
                  <a:schemeClr val="tx1"/>
                </a:solidFill>
                <a:latin typeface="+mn-lt"/>
                <a:ea typeface="+mn-ea"/>
                <a:cs typeface="+mn-cs"/>
                <a:hlinkClick r:id="rId2"/>
              </a:rPr>
              <a:t>https://www.pharmgkb.org/genotype</a:t>
            </a:r>
            <a:r>
              <a:rPr lang="en-US" sz="1600" kern="1200" dirty="0">
                <a:solidFill>
                  <a:schemeClr val="tx1"/>
                </a:solidFill>
                <a:latin typeface="+mn-lt"/>
                <a:ea typeface="+mn-ea"/>
                <a:cs typeface="+mn-cs"/>
              </a:rPr>
              <a:t> </a:t>
            </a:r>
          </a:p>
        </p:txBody>
      </p:sp>
      <p:sp>
        <p:nvSpPr>
          <p:cNvPr id="1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CB3E6E2-A198-D5EB-3FF8-0BBF8121F052}"/>
              </a:ext>
            </a:extLst>
          </p:cNvPr>
          <p:cNvPicPr>
            <a:picLocks noGrp="1" noChangeAspect="1"/>
          </p:cNvPicPr>
          <p:nvPr>
            <p:ph idx="1"/>
          </p:nvPr>
        </p:nvPicPr>
        <p:blipFill>
          <a:blip r:embed="rId3"/>
          <a:stretch>
            <a:fillRect/>
          </a:stretch>
        </p:blipFill>
        <p:spPr>
          <a:xfrm>
            <a:off x="1615371" y="2036641"/>
            <a:ext cx="9470072" cy="4285209"/>
          </a:xfrm>
          <a:prstGeom prst="rect">
            <a:avLst/>
          </a:prstGeom>
        </p:spPr>
      </p:pic>
      <p:pic>
        <p:nvPicPr>
          <p:cNvPr id="6" name="Picture 5">
            <a:extLst>
              <a:ext uri="{FF2B5EF4-FFF2-40B4-BE49-F238E27FC236}">
                <a16:creationId xmlns:a16="http://schemas.microsoft.com/office/drawing/2014/main" id="{5CC0AA8C-AFE1-624F-3975-6EF9DB2BD3BF}"/>
              </a:ext>
            </a:extLst>
          </p:cNvPr>
          <p:cNvPicPr>
            <a:picLocks noChangeAspect="1"/>
          </p:cNvPicPr>
          <p:nvPr/>
        </p:nvPicPr>
        <p:blipFill>
          <a:blip r:embed="rId4"/>
          <a:stretch>
            <a:fillRect/>
          </a:stretch>
        </p:blipFill>
        <p:spPr>
          <a:xfrm>
            <a:off x="0" y="6280320"/>
            <a:ext cx="1686160" cy="619211"/>
          </a:xfrm>
          <a:prstGeom prst="rect">
            <a:avLst/>
          </a:prstGeom>
        </p:spPr>
      </p:pic>
    </p:spTree>
    <p:extLst>
      <p:ext uri="{BB962C8B-B14F-4D97-AF65-F5344CB8AC3E}">
        <p14:creationId xmlns:p14="http://schemas.microsoft.com/office/powerpoint/2010/main" val="7286644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8077200" cy="1143000"/>
          </a:xfrm>
        </p:spPr>
        <p:txBody>
          <a:bodyPr/>
          <a:lstStyle/>
          <a:p>
            <a:r>
              <a:rPr lang="en-US" sz="4800" dirty="0"/>
              <a:t>          Summary </a:t>
            </a:r>
          </a:p>
        </p:txBody>
      </p:sp>
      <p:graphicFrame>
        <p:nvGraphicFramePr>
          <p:cNvPr id="8" name="Content Placeholder 2">
            <a:extLst>
              <a:ext uri="{FF2B5EF4-FFF2-40B4-BE49-F238E27FC236}">
                <a16:creationId xmlns:a16="http://schemas.microsoft.com/office/drawing/2014/main" id="{9CEDC44D-56B1-B029-C20B-87848072CA5A}"/>
              </a:ext>
            </a:extLst>
          </p:cNvPr>
          <p:cNvGraphicFramePr>
            <a:graphicFrameLocks noGrp="1"/>
          </p:cNvGraphicFramePr>
          <p:nvPr>
            <p:ph idx="1"/>
            <p:extLst>
              <p:ext uri="{D42A27DB-BD31-4B8C-83A1-F6EECF244321}">
                <p14:modId xmlns:p14="http://schemas.microsoft.com/office/powerpoint/2010/main" val="969542383"/>
              </p:ext>
            </p:extLst>
          </p:nvPr>
        </p:nvGraphicFramePr>
        <p:xfrm>
          <a:off x="990600" y="1786339"/>
          <a:ext cx="10210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U:\CPIC\pharmgkb 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609600"/>
            <a:ext cx="3074112" cy="5800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cpicpgx.org/img/logo/cpic-full-6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0" y="367955"/>
            <a:ext cx="29718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09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2" name="Rectangle 309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3" name="Group 309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094" name="Rectangle 309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Rectangle 309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Rectangle 309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7" name="Rectangle 309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CE320C-8111-82FC-7ABF-B270C398B115}"/>
              </a:ext>
            </a:extLst>
          </p:cNvPr>
          <p:cNvSpPr>
            <a:spLocks noGrp="1"/>
          </p:cNvSpPr>
          <p:nvPr>
            <p:ph type="title"/>
          </p:nvPr>
        </p:nvSpPr>
        <p:spPr>
          <a:xfrm>
            <a:off x="1043630" y="809898"/>
            <a:ext cx="10503935" cy="1554480"/>
          </a:xfrm>
        </p:spPr>
        <p:txBody>
          <a:bodyPr anchor="ctr">
            <a:normAutofit/>
          </a:bodyPr>
          <a:lstStyle/>
          <a:p>
            <a:r>
              <a:rPr lang="en-US" sz="4000" dirty="0"/>
              <a:t>CPIC Guidelines Can Help Optimize Drug Therapy </a:t>
            </a:r>
          </a:p>
        </p:txBody>
      </p:sp>
      <p:sp>
        <p:nvSpPr>
          <p:cNvPr id="3" name="Content Placeholder 2"/>
          <p:cNvSpPr>
            <a:spLocks noGrp="1"/>
          </p:cNvSpPr>
          <p:nvPr>
            <p:ph idx="1"/>
          </p:nvPr>
        </p:nvSpPr>
        <p:spPr>
          <a:xfrm>
            <a:off x="1045028" y="2535945"/>
            <a:ext cx="9941319" cy="3606235"/>
          </a:xfrm>
        </p:spPr>
        <p:txBody>
          <a:bodyPr anchor="ctr">
            <a:normAutofit/>
          </a:bodyPr>
          <a:lstStyle/>
          <a:p>
            <a:pPr>
              <a:lnSpc>
                <a:spcPct val="90000"/>
              </a:lnSpc>
            </a:pPr>
            <a:r>
              <a:rPr lang="en-US" sz="2400" dirty="0"/>
              <a:t>CPIC guidelines are designed to help clinicians understand HOW available genetic test results should be used to optimize drug therapy</a:t>
            </a:r>
          </a:p>
          <a:p>
            <a:pPr lvl="1">
              <a:lnSpc>
                <a:spcPct val="90000"/>
              </a:lnSpc>
            </a:pPr>
            <a:r>
              <a:rPr lang="en-US" sz="2000" u="sng" dirty="0"/>
              <a:t>Not WHETHER tests should be ordered</a:t>
            </a:r>
          </a:p>
          <a:p>
            <a:pPr>
              <a:lnSpc>
                <a:spcPct val="90000"/>
              </a:lnSpc>
            </a:pPr>
            <a:endParaRPr lang="en-US" sz="2400" dirty="0"/>
          </a:p>
          <a:p>
            <a:pPr>
              <a:lnSpc>
                <a:spcPct val="90000"/>
              </a:lnSpc>
            </a:pPr>
            <a:r>
              <a:rPr lang="en-US" sz="2400" dirty="0"/>
              <a:t>Key Assumption:</a:t>
            </a:r>
          </a:p>
          <a:p>
            <a:pPr lvl="1">
              <a:lnSpc>
                <a:spcPct val="90000"/>
              </a:lnSpc>
            </a:pPr>
            <a:r>
              <a:rPr lang="en-US" sz="2000" dirty="0"/>
              <a:t>Clinical high-throughput and pre-emptive genotyping will become more widespread</a:t>
            </a:r>
          </a:p>
          <a:p>
            <a:pPr lvl="1">
              <a:lnSpc>
                <a:spcPct val="90000"/>
              </a:lnSpc>
            </a:pPr>
            <a:r>
              <a:rPr lang="en-US" sz="2000" dirty="0"/>
              <a:t>Clinicians will be faced with having patients’ genotypes available even if they did not order test with drug in mind</a:t>
            </a:r>
          </a:p>
        </p:txBody>
      </p:sp>
      <p:cxnSp>
        <p:nvCxnSpPr>
          <p:cNvPr id="3088" name="Straight Connector 308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074" name="Picture 2" descr="https://cpicpgx.org/img/logo/cpic-full-600.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138288" y="5642825"/>
            <a:ext cx="1696117" cy="67092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562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picpgx.org/img/logo/cpic-full-600.png">
            <a:extLst>
              <a:ext uri="{FF2B5EF4-FFF2-40B4-BE49-F238E27FC236}">
                <a16:creationId xmlns:a16="http://schemas.microsoft.com/office/drawing/2014/main" id="{2474B74D-7F0A-5D7A-22A0-0FFA802775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422" y="476666"/>
            <a:ext cx="4195028" cy="11080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F265934-2506-5CE4-1C29-8FB970809834}"/>
              </a:ext>
            </a:extLst>
          </p:cNvPr>
          <p:cNvSpPr txBox="1"/>
          <p:nvPr/>
        </p:nvSpPr>
        <p:spPr>
          <a:xfrm>
            <a:off x="7856032" y="1839664"/>
            <a:ext cx="3705939" cy="4616648"/>
          </a:xfrm>
          <a:prstGeom prst="rect">
            <a:avLst/>
          </a:prstGeom>
          <a:noFill/>
        </p:spPr>
        <p:txBody>
          <a:bodyPr wrap="square" lIns="91440" tIns="45720" rIns="91440" bIns="45720" anchor="t">
            <a:spAutoFit/>
          </a:bodyPr>
          <a:lstStyle/>
          <a:p>
            <a:pPr algn="ctr"/>
            <a:r>
              <a:rPr lang="en-US" sz="1400" b="1" dirty="0"/>
              <a:t>St. Jude Children’s Research Hospital Team</a:t>
            </a:r>
          </a:p>
          <a:p>
            <a:pPr algn="ctr"/>
            <a:r>
              <a:rPr lang="en-US" sz="1400" dirty="0"/>
              <a:t>Melissa Bourque, Pharm.D.</a:t>
            </a:r>
          </a:p>
          <a:p>
            <a:pPr algn="ctr"/>
            <a:r>
              <a:rPr lang="en-US" sz="1400" dirty="0"/>
              <a:t>Melissa Cordeiro, MS MCB</a:t>
            </a:r>
          </a:p>
          <a:p>
            <a:pPr algn="ctr"/>
            <a:r>
              <a:rPr lang="en-US" sz="1400" dirty="0"/>
              <a:t>Kristine Crews, Pharm.D.</a:t>
            </a:r>
          </a:p>
          <a:p>
            <a:pPr algn="ctr"/>
            <a:r>
              <a:rPr lang="en-US" sz="1400" dirty="0"/>
              <a:t>Rose Donnelly, Pharm.D.</a:t>
            </a:r>
          </a:p>
          <a:p>
            <a:pPr algn="ctr"/>
            <a:r>
              <a:rPr lang="en-US" sz="1400" dirty="0"/>
              <a:t>Cyrine Haidar, Pharm.D.</a:t>
            </a:r>
          </a:p>
          <a:p>
            <a:pPr algn="ctr"/>
            <a:r>
              <a:rPr lang="en-US" sz="1400" dirty="0"/>
              <a:t>James Hoffman, Pharm.D. </a:t>
            </a:r>
          </a:p>
          <a:p>
            <a:pPr algn="ctr"/>
            <a:r>
              <a:rPr lang="en-US" sz="1400" dirty="0"/>
              <a:t>Bailey </a:t>
            </a:r>
            <a:r>
              <a:rPr lang="en-US" sz="1400" dirty="0" err="1"/>
              <a:t>Tibben</a:t>
            </a:r>
            <a:r>
              <a:rPr lang="en-US" sz="1400" dirty="0"/>
              <a:t>, Ph.D.</a:t>
            </a:r>
          </a:p>
          <a:p>
            <a:pPr algn="ctr"/>
            <a:endParaRPr lang="en-US" sz="1400" dirty="0"/>
          </a:p>
          <a:p>
            <a:pPr algn="ctr"/>
            <a:endParaRPr lang="en-US" sz="1400" dirty="0"/>
          </a:p>
          <a:p>
            <a:pPr algn="ctr"/>
            <a:r>
              <a:rPr lang="en-US" sz="1400" b="1" dirty="0"/>
              <a:t>Other CPIC Staff and Collaborators:</a:t>
            </a:r>
          </a:p>
          <a:p>
            <a:pPr algn="ctr"/>
            <a:r>
              <a:rPr lang="en-US" sz="1400" dirty="0"/>
              <a:t>Katrin </a:t>
            </a:r>
            <a:r>
              <a:rPr lang="en-US" sz="1400" dirty="0" err="1"/>
              <a:t>Sangkuhl</a:t>
            </a:r>
            <a:r>
              <a:rPr lang="en-US" sz="1400" dirty="0"/>
              <a:t>, Ph.D.</a:t>
            </a:r>
          </a:p>
          <a:p>
            <a:pPr algn="ctr"/>
            <a:r>
              <a:rPr lang="en-US" sz="1400" dirty="0"/>
              <a:t>Li Gong, Ph.D.</a:t>
            </a:r>
          </a:p>
          <a:p>
            <a:pPr algn="ctr"/>
            <a:r>
              <a:rPr lang="en-US" sz="1400" dirty="0"/>
              <a:t>Ryan Whaley</a:t>
            </a:r>
          </a:p>
          <a:p>
            <a:pPr algn="ctr"/>
            <a:r>
              <a:rPr lang="en-US" sz="1400" dirty="0"/>
              <a:t>Andrea </a:t>
            </a:r>
            <a:r>
              <a:rPr lang="en-US" sz="1400" dirty="0" err="1"/>
              <a:t>Gaedigk</a:t>
            </a:r>
            <a:r>
              <a:rPr lang="en-US" sz="1400" dirty="0"/>
              <a:t>, Ph.D.-</a:t>
            </a:r>
            <a:r>
              <a:rPr lang="en-US" sz="1400" dirty="0" err="1"/>
              <a:t>PharmVAR</a:t>
            </a:r>
            <a:endParaRPr lang="en-US" sz="1400" dirty="0">
              <a:cs typeface="Calibri"/>
            </a:endParaRPr>
          </a:p>
          <a:p>
            <a:pPr algn="ctr"/>
            <a:endParaRPr lang="en-US" sz="1400" dirty="0">
              <a:cs typeface="Angsana New" panose="02020603050405020304" pitchFamily="18" charset="-34"/>
            </a:endParaRPr>
          </a:p>
          <a:p>
            <a:pPr algn="ctr"/>
            <a:endParaRPr lang="en-US" sz="1400" dirty="0">
              <a:cs typeface="Angsana New" panose="02020603050405020304" pitchFamily="18" charset="-34"/>
            </a:endParaRPr>
          </a:p>
          <a:p>
            <a:pPr algn="ctr"/>
            <a:endParaRPr lang="en-US" sz="1400" dirty="0"/>
          </a:p>
          <a:p>
            <a:pPr algn="ctr"/>
            <a:endParaRPr lang="en-US" sz="1400" dirty="0"/>
          </a:p>
          <a:p>
            <a:pPr algn="ctr"/>
            <a:endParaRPr lang="en-US" sz="1400" dirty="0"/>
          </a:p>
          <a:p>
            <a:pPr algn="ctr"/>
            <a:endParaRPr lang="en-US" sz="1400" dirty="0"/>
          </a:p>
        </p:txBody>
      </p:sp>
      <p:sp>
        <p:nvSpPr>
          <p:cNvPr id="11" name="TextBox 10">
            <a:extLst>
              <a:ext uri="{FF2B5EF4-FFF2-40B4-BE49-F238E27FC236}">
                <a16:creationId xmlns:a16="http://schemas.microsoft.com/office/drawing/2014/main" id="{8A65CA27-DC7F-752B-D940-B33A31963280}"/>
              </a:ext>
            </a:extLst>
          </p:cNvPr>
          <p:cNvSpPr txBox="1"/>
          <p:nvPr/>
        </p:nvSpPr>
        <p:spPr>
          <a:xfrm>
            <a:off x="7826215" y="5425111"/>
            <a:ext cx="3919443" cy="584775"/>
          </a:xfrm>
          <a:prstGeom prst="rect">
            <a:avLst/>
          </a:prstGeom>
          <a:noFill/>
        </p:spPr>
        <p:txBody>
          <a:bodyPr wrap="square">
            <a:spAutoFit/>
          </a:bodyPr>
          <a:lstStyle/>
          <a:p>
            <a:pPr algn="ctr"/>
            <a:r>
              <a:rPr lang="en-US" sz="1600" b="1" dirty="0"/>
              <a:t>A big thank you to all CPIC Members and CPIC Guideline Authors</a:t>
            </a:r>
          </a:p>
        </p:txBody>
      </p:sp>
      <p:sp>
        <p:nvSpPr>
          <p:cNvPr id="12" name="Rectangle 11">
            <a:extLst>
              <a:ext uri="{FF2B5EF4-FFF2-40B4-BE49-F238E27FC236}">
                <a16:creationId xmlns:a16="http://schemas.microsoft.com/office/drawing/2014/main" id="{4C1665F1-832C-C900-0612-24998BD2B7E1}"/>
              </a:ext>
            </a:extLst>
          </p:cNvPr>
          <p:cNvSpPr/>
          <p:nvPr/>
        </p:nvSpPr>
        <p:spPr>
          <a:xfrm>
            <a:off x="7849406" y="6174824"/>
            <a:ext cx="3919443" cy="523220"/>
          </a:xfrm>
          <a:prstGeom prst="rect">
            <a:avLst/>
          </a:prstGeom>
        </p:spPr>
        <p:txBody>
          <a:bodyPr wrap="square" lIns="91440" tIns="45720" rIns="91440" bIns="45720" anchor="t">
            <a:spAutoFit/>
          </a:bodyPr>
          <a:lstStyle/>
          <a:p>
            <a:pPr algn="ctr"/>
            <a:r>
              <a:rPr lang="en-US" sz="1400" dirty="0">
                <a:ea typeface="Calibri" panose="020F0502020204030204" pitchFamily="34" charset="0"/>
              </a:rPr>
              <a:t>This work was funded by the National Institutes of Health (NIH) (R24GM115264 and U24HG010135) </a:t>
            </a:r>
            <a:endParaRPr lang="en-US" sz="1400" dirty="0"/>
          </a:p>
        </p:txBody>
      </p:sp>
      <p:sp>
        <p:nvSpPr>
          <p:cNvPr id="17" name="TextBox 16">
            <a:extLst>
              <a:ext uri="{FF2B5EF4-FFF2-40B4-BE49-F238E27FC236}">
                <a16:creationId xmlns:a16="http://schemas.microsoft.com/office/drawing/2014/main" id="{D94F9547-75D8-A130-F806-F7418D74783A}"/>
              </a:ext>
            </a:extLst>
          </p:cNvPr>
          <p:cNvSpPr txBox="1"/>
          <p:nvPr/>
        </p:nvSpPr>
        <p:spPr>
          <a:xfrm>
            <a:off x="220271" y="371183"/>
            <a:ext cx="3489723" cy="6986528"/>
          </a:xfrm>
          <a:prstGeom prst="rect">
            <a:avLst/>
          </a:prstGeom>
          <a:noFill/>
        </p:spPr>
        <p:txBody>
          <a:bodyPr wrap="square" rtlCol="0">
            <a:spAutoFit/>
          </a:bodyPr>
          <a:lstStyle/>
          <a:p>
            <a:r>
              <a:rPr lang="en-US" sz="1400" b="1" dirty="0"/>
              <a:t>TEAM</a:t>
            </a:r>
          </a:p>
          <a:p>
            <a:endParaRPr lang="en-US" sz="1400" b="1" dirty="0"/>
          </a:p>
          <a:p>
            <a:r>
              <a:rPr lang="en-US" sz="1400" b="1" dirty="0"/>
              <a:t>CPIC Co-Principle Investigators</a:t>
            </a:r>
            <a:endParaRPr lang="en-US" sz="1400" dirty="0"/>
          </a:p>
          <a:p>
            <a:r>
              <a:rPr lang="en-US" sz="1400" dirty="0"/>
              <a:t>Kelly E. Caudle, Pharm.D., Ph.D.</a:t>
            </a:r>
          </a:p>
          <a:p>
            <a:r>
              <a:rPr lang="en-US" sz="1400" dirty="0"/>
              <a:t>St. Jude Children’s Research Hospital</a:t>
            </a:r>
          </a:p>
          <a:p>
            <a:endParaRPr lang="en-US" sz="1400" dirty="0"/>
          </a:p>
          <a:p>
            <a:r>
              <a:rPr lang="en-US" sz="1400" dirty="0"/>
              <a:t>Teri E. Klein, Ph.D.</a:t>
            </a:r>
          </a:p>
          <a:p>
            <a:r>
              <a:rPr lang="en-US" sz="1400" dirty="0"/>
              <a:t>Stanford University</a:t>
            </a:r>
          </a:p>
          <a:p>
            <a:endParaRPr lang="en-US" sz="1400" dirty="0"/>
          </a:p>
          <a:p>
            <a:r>
              <a:rPr lang="en-US" sz="1400" b="1" dirty="0"/>
              <a:t>Co-Investigator</a:t>
            </a:r>
            <a:endParaRPr lang="en-US" sz="1400" dirty="0"/>
          </a:p>
          <a:p>
            <a:r>
              <a:rPr lang="en-US" sz="1400" dirty="0"/>
              <a:t>Michelle Whirl-Carrillo, Ph.D.</a:t>
            </a:r>
          </a:p>
          <a:p>
            <a:r>
              <a:rPr lang="en-US" sz="1400" dirty="0"/>
              <a:t>Stanford University</a:t>
            </a:r>
          </a:p>
          <a:p>
            <a:endParaRPr lang="en-US" sz="1400" dirty="0"/>
          </a:p>
          <a:p>
            <a:r>
              <a:rPr lang="en-US" sz="1400" dirty="0"/>
              <a:t>Mary V. Relling, Pharm.D.</a:t>
            </a:r>
          </a:p>
          <a:p>
            <a:r>
              <a:rPr lang="en-US" sz="1400" dirty="0"/>
              <a:t>St. Jude Children’s Research Hospital</a:t>
            </a:r>
          </a:p>
          <a:p>
            <a:endParaRPr lang="en-US" sz="1400" dirty="0"/>
          </a:p>
          <a:p>
            <a:r>
              <a:rPr lang="en-US" sz="1400" dirty="0"/>
              <a:t>James M. Hoffman, Pharm.D.</a:t>
            </a:r>
          </a:p>
          <a:p>
            <a:r>
              <a:rPr lang="en-US" sz="1400" dirty="0"/>
              <a:t>St. Jude Children’s Research Hospital</a:t>
            </a:r>
          </a:p>
          <a:p>
            <a:endParaRPr lang="en-US" sz="1400" dirty="0"/>
          </a:p>
          <a:p>
            <a:r>
              <a:rPr lang="en-US" sz="1400" b="1" dirty="0"/>
              <a:t>CPIC Informatics Co-Directors</a:t>
            </a:r>
          </a:p>
          <a:p>
            <a:r>
              <a:rPr lang="en-US" sz="1400" dirty="0"/>
              <a:t>Michelle Whirl-Carrillo, Ph.D.</a:t>
            </a:r>
          </a:p>
          <a:p>
            <a:r>
              <a:rPr lang="en-US" sz="1400" dirty="0"/>
              <a:t>Stanford University</a:t>
            </a:r>
          </a:p>
          <a:p>
            <a:endParaRPr lang="en-US" sz="1400" dirty="0"/>
          </a:p>
          <a:p>
            <a:r>
              <a:rPr lang="en-US" sz="1400" dirty="0"/>
              <a:t>James M. Hoffman, Pharm.D.</a:t>
            </a:r>
          </a:p>
          <a:p>
            <a:r>
              <a:rPr lang="en-US" sz="1400" dirty="0"/>
              <a:t>St. Jude Children’s Research Hospital</a:t>
            </a:r>
          </a:p>
          <a:p>
            <a:endParaRPr lang="en-US" sz="1400" dirty="0"/>
          </a:p>
          <a:p>
            <a:r>
              <a:rPr lang="en-US" sz="1400" b="1" dirty="0"/>
              <a:t>Stanford CPIC Coordinator</a:t>
            </a:r>
          </a:p>
          <a:p>
            <a:r>
              <a:rPr lang="en-US" sz="1400" dirty="0"/>
              <a:t>Michelle Whirl-Carrillo, Ph.D.</a:t>
            </a:r>
          </a:p>
          <a:p>
            <a:r>
              <a:rPr lang="en-US" sz="1400" dirty="0"/>
              <a:t>Stanford University</a:t>
            </a:r>
          </a:p>
          <a:p>
            <a:endParaRPr lang="en-US" sz="1400" b="1" dirty="0"/>
          </a:p>
          <a:p>
            <a:endParaRPr lang="en-US" sz="1400" b="1" dirty="0"/>
          </a:p>
          <a:p>
            <a:endParaRPr lang="en-US" sz="1400" dirty="0"/>
          </a:p>
        </p:txBody>
      </p:sp>
      <p:sp>
        <p:nvSpPr>
          <p:cNvPr id="18" name="TextBox 17">
            <a:extLst>
              <a:ext uri="{FF2B5EF4-FFF2-40B4-BE49-F238E27FC236}">
                <a16:creationId xmlns:a16="http://schemas.microsoft.com/office/drawing/2014/main" id="{9295A9ED-67F3-C989-1AAE-504DCB1A3CAB}"/>
              </a:ext>
            </a:extLst>
          </p:cNvPr>
          <p:cNvSpPr txBox="1"/>
          <p:nvPr/>
        </p:nvSpPr>
        <p:spPr>
          <a:xfrm>
            <a:off x="3653571" y="371183"/>
            <a:ext cx="4138606" cy="6986528"/>
          </a:xfrm>
          <a:prstGeom prst="rect">
            <a:avLst/>
          </a:prstGeom>
          <a:noFill/>
        </p:spPr>
        <p:txBody>
          <a:bodyPr wrap="square" rtlCol="0">
            <a:spAutoFit/>
          </a:bodyPr>
          <a:lstStyle/>
          <a:p>
            <a:r>
              <a:rPr lang="en-US" sz="1400" b="1" dirty="0"/>
              <a:t>STEERING COMMITTEE</a:t>
            </a:r>
            <a:endParaRPr lang="en-US" sz="1400" dirty="0"/>
          </a:p>
          <a:p>
            <a:endParaRPr lang="en-US" sz="1400" b="1" dirty="0"/>
          </a:p>
          <a:p>
            <a:r>
              <a:rPr lang="en-US" sz="1400" dirty="0"/>
              <a:t>Teri E. Klein, Ph.D.</a:t>
            </a:r>
          </a:p>
          <a:p>
            <a:r>
              <a:rPr lang="en-US" sz="1400" dirty="0"/>
              <a:t>Stanford University</a:t>
            </a:r>
          </a:p>
          <a:p>
            <a:endParaRPr lang="en-US" sz="1400" dirty="0"/>
          </a:p>
          <a:p>
            <a:r>
              <a:rPr lang="en-US" sz="1400" dirty="0"/>
              <a:t>Kelly E. Caudle, Pharm.D., Ph.D.</a:t>
            </a:r>
          </a:p>
          <a:p>
            <a:r>
              <a:rPr lang="en-US" sz="1400" dirty="0"/>
              <a:t>St. Jude Children’s Research Hospital</a:t>
            </a:r>
          </a:p>
          <a:p>
            <a:endParaRPr lang="en-US" sz="1400" dirty="0"/>
          </a:p>
          <a:p>
            <a:r>
              <a:rPr lang="en-US" sz="1400" dirty="0"/>
              <a:t>Michelle Whirl-Carrillo, Ph.D.</a:t>
            </a:r>
          </a:p>
          <a:p>
            <a:r>
              <a:rPr lang="en-US" sz="1400" dirty="0"/>
              <a:t>Stanford University</a:t>
            </a:r>
          </a:p>
          <a:p>
            <a:endParaRPr lang="en-US" sz="1400" dirty="0"/>
          </a:p>
          <a:p>
            <a:r>
              <a:rPr lang="en-US" sz="1400" dirty="0"/>
              <a:t>Mary V. Relling, Pharm.D.</a:t>
            </a:r>
          </a:p>
          <a:p>
            <a:r>
              <a:rPr lang="en-US" sz="1400" dirty="0"/>
              <a:t>St. Jude Children’s Research Hospital</a:t>
            </a:r>
          </a:p>
          <a:p>
            <a:endParaRPr lang="en-US" sz="1400" dirty="0"/>
          </a:p>
          <a:p>
            <a:r>
              <a:rPr lang="en-US" sz="1400" dirty="0"/>
              <a:t>Dan M. </a:t>
            </a:r>
            <a:r>
              <a:rPr lang="en-US" sz="1400" dirty="0" err="1"/>
              <a:t>Roden</a:t>
            </a:r>
            <a:r>
              <a:rPr lang="en-US" sz="1400" dirty="0"/>
              <a:t>, M.D.</a:t>
            </a:r>
          </a:p>
          <a:p>
            <a:r>
              <a:rPr lang="en-US" sz="1400" dirty="0"/>
              <a:t>Vanderbilt University</a:t>
            </a:r>
          </a:p>
          <a:p>
            <a:endParaRPr lang="en-US" sz="1400" dirty="0"/>
          </a:p>
          <a:p>
            <a:r>
              <a:rPr lang="en-US" sz="1400" dirty="0"/>
              <a:t>Rachel F. Tyndale, Ph.D.</a:t>
            </a:r>
          </a:p>
          <a:p>
            <a:r>
              <a:rPr lang="en-US" sz="1400" dirty="0"/>
              <a:t>University of Toronto and CAMH</a:t>
            </a:r>
          </a:p>
          <a:p>
            <a:endParaRPr lang="en-US" sz="1400" dirty="0"/>
          </a:p>
          <a:p>
            <a:r>
              <a:rPr lang="en-US" sz="1400" dirty="0"/>
              <a:t>Larisa Cavallari, Pharm.D.</a:t>
            </a:r>
          </a:p>
          <a:p>
            <a:r>
              <a:rPr lang="en-US" sz="1400" dirty="0"/>
              <a:t>University of Florida</a:t>
            </a:r>
          </a:p>
          <a:p>
            <a:endParaRPr lang="en-US" sz="1400" dirty="0"/>
          </a:p>
          <a:p>
            <a:r>
              <a:rPr lang="en-US" sz="1400" dirty="0"/>
              <a:t>Stuart A Scott, Ph.D.</a:t>
            </a:r>
          </a:p>
          <a:p>
            <a:r>
              <a:rPr lang="en-US" sz="1400" dirty="0"/>
              <a:t>Stanford University and Stanford Healthcare</a:t>
            </a:r>
          </a:p>
          <a:p>
            <a:endParaRPr lang="en-US" sz="1400" dirty="0"/>
          </a:p>
          <a:p>
            <a:r>
              <a:rPr lang="en-US" sz="1400" dirty="0"/>
              <a:t>Sara Van Driest, M.D., Ph.D.</a:t>
            </a:r>
          </a:p>
          <a:p>
            <a:r>
              <a:rPr lang="en-US" sz="1400" dirty="0"/>
              <a:t>Vanderbilt University</a:t>
            </a:r>
          </a:p>
          <a:p>
            <a:endParaRPr lang="en-US" sz="1400" dirty="0"/>
          </a:p>
          <a:p>
            <a:endParaRPr lang="en-US" sz="1400" dirty="0"/>
          </a:p>
          <a:p>
            <a:endParaRPr lang="en-US" sz="1400" b="1" dirty="0"/>
          </a:p>
          <a:p>
            <a:endParaRPr lang="en-US" sz="1400" b="1" dirty="0"/>
          </a:p>
        </p:txBody>
      </p:sp>
    </p:spTree>
    <p:extLst>
      <p:ext uri="{BB962C8B-B14F-4D97-AF65-F5344CB8AC3E}">
        <p14:creationId xmlns:p14="http://schemas.microsoft.com/office/powerpoint/2010/main" val="235478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0" y="170146"/>
            <a:ext cx="8710593" cy="1010587"/>
          </a:xfrm>
        </p:spPr>
        <p:txBody>
          <a:bodyPr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Published 28 guidelines and 17 updates, covering 34 genes and &gt; 160 drugs as of February 2025</a:t>
            </a:r>
          </a:p>
        </p:txBody>
      </p:sp>
      <p:pic>
        <p:nvPicPr>
          <p:cNvPr id="7" name="Picture 2" descr="https://cpicpgx.org/img/logo/cpic-full-600.png">
            <a:extLst>
              <a:ext uri="{FF2B5EF4-FFF2-40B4-BE49-F238E27FC236}">
                <a16:creationId xmlns:a16="http://schemas.microsoft.com/office/drawing/2014/main" id="{35500566-9DD5-4A15-A7EE-D2B8EB5F8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7038"/>
            <a:ext cx="2571749" cy="85725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4">
            <a:extLst>
              <a:ext uri="{FF2B5EF4-FFF2-40B4-BE49-F238E27FC236}">
                <a16:creationId xmlns:a16="http://schemas.microsoft.com/office/drawing/2014/main" id="{AA48E869-7B54-89D3-3A6E-40A5B068A4BB}"/>
              </a:ext>
            </a:extLst>
          </p:cNvPr>
          <p:cNvSpPr>
            <a:spLocks noGrp="1"/>
          </p:cNvSpPr>
          <p:nvPr>
            <p:ph sz="half" idx="1"/>
          </p:nvPr>
        </p:nvSpPr>
        <p:spPr>
          <a:xfrm>
            <a:off x="130628" y="1371600"/>
            <a:ext cx="4264704" cy="5333999"/>
          </a:xfrm>
        </p:spPr>
        <p:txBody>
          <a:bodyPr rtlCol="0">
            <a:noAutofit/>
          </a:bodyPr>
          <a:lstStyle/>
          <a:p>
            <a:pPr>
              <a:defRPr/>
            </a:pPr>
            <a:r>
              <a:rPr lang="en-US" sz="1400" i="1" dirty="0">
                <a:latin typeface="+mn-lt"/>
                <a:cs typeface="Arial" panose="020B0604020202020204" pitchFamily="34" charset="0"/>
              </a:rPr>
              <a:t>TPMT, NUDT15</a:t>
            </a:r>
          </a:p>
          <a:p>
            <a:pPr lvl="1">
              <a:defRPr/>
            </a:pPr>
            <a:r>
              <a:rPr lang="en-US" sz="1200" dirty="0">
                <a:latin typeface="+mn-lt"/>
                <a:cs typeface="Arial" panose="020B0604020202020204" pitchFamily="34" charset="0"/>
              </a:rPr>
              <a:t>Mercaptopurine, thioguanine, azathioprine</a:t>
            </a:r>
          </a:p>
          <a:p>
            <a:pPr lvl="1">
              <a:defRPr/>
            </a:pPr>
            <a:endParaRPr lang="en-US" sz="400" dirty="0">
              <a:latin typeface="+mn-lt"/>
              <a:cs typeface="Arial" panose="020B0604020202020204" pitchFamily="34" charset="0"/>
            </a:endParaRPr>
          </a:p>
          <a:p>
            <a:pPr>
              <a:defRPr/>
            </a:pPr>
            <a:r>
              <a:rPr lang="en-US" sz="1400" i="1" dirty="0">
                <a:latin typeface="+mn-lt"/>
                <a:cs typeface="Arial" panose="020B0604020202020204" pitchFamily="34" charset="0"/>
              </a:rPr>
              <a:t>CYP2D6</a:t>
            </a:r>
          </a:p>
          <a:p>
            <a:pPr lvl="1">
              <a:defRPr/>
            </a:pPr>
            <a:r>
              <a:rPr lang="en-US" sz="1200" dirty="0">
                <a:latin typeface="+mn-lt"/>
                <a:cs typeface="Arial" panose="020B0604020202020204" pitchFamily="34" charset="0"/>
              </a:rPr>
              <a:t>Codeine, tramadol, hydrocodone, tricyclic antidepressants (TCAs), tamoxifen, </a:t>
            </a:r>
            <a:r>
              <a:rPr lang="en-US" sz="1200" dirty="0">
                <a:cs typeface="Arial" panose="020B0604020202020204" pitchFamily="34" charset="0"/>
              </a:rPr>
              <a:t>selective serotonin reuptake inhibitors (</a:t>
            </a:r>
            <a:r>
              <a:rPr lang="en-US" sz="1200" dirty="0">
                <a:latin typeface="+mn-lt"/>
                <a:cs typeface="Arial" panose="020B0604020202020204" pitchFamily="34" charset="0"/>
              </a:rPr>
              <a:t>SSRIs), ondansetron, tropisetron, atomoxetine, vortioxetine</a:t>
            </a:r>
          </a:p>
          <a:p>
            <a:pPr lvl="1">
              <a:defRPr/>
            </a:pPr>
            <a:r>
              <a:rPr lang="en-US" sz="1200" dirty="0">
                <a:latin typeface="+mn-lt"/>
                <a:cs typeface="Arial" panose="020B0604020202020204" pitchFamily="34" charset="0"/>
              </a:rPr>
              <a:t>Beta-blockers (CPIC lev</a:t>
            </a:r>
            <a:r>
              <a:rPr lang="en-US" sz="1200" dirty="0">
                <a:cs typeface="Arial" panose="020B0604020202020204" pitchFamily="34" charset="0"/>
              </a:rPr>
              <a:t>el B or C)</a:t>
            </a:r>
          </a:p>
          <a:p>
            <a:pPr lvl="1">
              <a:defRPr/>
            </a:pPr>
            <a:r>
              <a:rPr lang="en-US" sz="1200" dirty="0">
                <a:latin typeface="+mn-lt"/>
                <a:cs typeface="Arial" panose="020B0604020202020204" pitchFamily="34" charset="0"/>
              </a:rPr>
              <a:t>Methadone, oxycodone (CPIC level C)</a:t>
            </a:r>
          </a:p>
          <a:p>
            <a:pPr lvl="1">
              <a:defRPr/>
            </a:pPr>
            <a:endParaRPr lang="en-US" sz="400" dirty="0">
              <a:latin typeface="+mn-lt"/>
              <a:cs typeface="Arial" panose="020B0604020202020204" pitchFamily="34" charset="0"/>
            </a:endParaRPr>
          </a:p>
          <a:p>
            <a:pPr>
              <a:defRPr/>
            </a:pPr>
            <a:r>
              <a:rPr lang="en-US" sz="1400" i="1" dirty="0">
                <a:latin typeface="+mn-lt"/>
                <a:cs typeface="Arial" panose="020B0604020202020204" pitchFamily="34" charset="0"/>
              </a:rPr>
              <a:t>CYP2C19</a:t>
            </a:r>
          </a:p>
          <a:p>
            <a:pPr lvl="1">
              <a:defRPr/>
            </a:pPr>
            <a:r>
              <a:rPr lang="en-US" sz="1200" dirty="0">
                <a:latin typeface="+mn-lt"/>
                <a:cs typeface="Arial" panose="020B0604020202020204" pitchFamily="34" charset="0"/>
              </a:rPr>
              <a:t>TCAs, clopidogrel, voriconazole, SSRIs, proton pump inhibitors (PPIs), </a:t>
            </a:r>
            <a:r>
              <a:rPr lang="en-US" sz="1200" dirty="0">
                <a:cs typeface="Arial" panose="020B0604020202020204" pitchFamily="34" charset="0"/>
              </a:rPr>
              <a:t>vortioxetine (CPIC level C)</a:t>
            </a:r>
            <a:r>
              <a:rPr lang="en-US" sz="1200" dirty="0">
                <a:latin typeface="+mn-lt"/>
                <a:cs typeface="Arial" panose="020B0604020202020204" pitchFamily="34" charset="0"/>
              </a:rPr>
              <a:t> </a:t>
            </a:r>
          </a:p>
          <a:p>
            <a:pPr lvl="1">
              <a:defRPr/>
            </a:pPr>
            <a:endParaRPr lang="en-US" sz="400" dirty="0">
              <a:latin typeface="+mn-lt"/>
              <a:cs typeface="Arial" panose="020B0604020202020204" pitchFamily="34" charset="0"/>
            </a:endParaRPr>
          </a:p>
          <a:p>
            <a:pPr>
              <a:defRPr/>
            </a:pPr>
            <a:r>
              <a:rPr lang="en-US" sz="1400" i="1" dirty="0">
                <a:latin typeface="+mn-lt"/>
                <a:cs typeface="Arial" panose="020B0604020202020204" pitchFamily="34" charset="0"/>
              </a:rPr>
              <a:t>VKORC1 </a:t>
            </a:r>
            <a:r>
              <a:rPr lang="en-US" sz="1400" dirty="0">
                <a:latin typeface="+mn-lt"/>
                <a:cs typeface="Arial" panose="020B0604020202020204" pitchFamily="34" charset="0"/>
              </a:rPr>
              <a:t>and </a:t>
            </a:r>
            <a:r>
              <a:rPr lang="en-US" sz="1400" i="1" dirty="0">
                <a:latin typeface="+mn-lt"/>
                <a:cs typeface="Arial" panose="020B0604020202020204" pitchFamily="34" charset="0"/>
              </a:rPr>
              <a:t>CYP4F2</a:t>
            </a:r>
          </a:p>
          <a:p>
            <a:pPr lvl="1">
              <a:defRPr/>
            </a:pPr>
            <a:r>
              <a:rPr lang="en-US" sz="1200" dirty="0">
                <a:latin typeface="+mn-lt"/>
                <a:cs typeface="Arial" panose="020B0604020202020204" pitchFamily="34" charset="0"/>
              </a:rPr>
              <a:t>Warfarin</a:t>
            </a:r>
          </a:p>
          <a:p>
            <a:pPr lvl="1">
              <a:defRPr/>
            </a:pPr>
            <a:endParaRPr lang="en-US" sz="400" dirty="0">
              <a:latin typeface="+mn-lt"/>
              <a:cs typeface="Arial" panose="020B0604020202020204" pitchFamily="34" charset="0"/>
            </a:endParaRPr>
          </a:p>
          <a:p>
            <a:pPr>
              <a:defRPr/>
            </a:pPr>
            <a:r>
              <a:rPr lang="en-US" sz="1400" i="1" dirty="0">
                <a:latin typeface="+mn-lt"/>
                <a:cs typeface="Arial" panose="020B0604020202020204" pitchFamily="34" charset="0"/>
              </a:rPr>
              <a:t>CYP2C9</a:t>
            </a:r>
          </a:p>
          <a:p>
            <a:pPr lvl="1">
              <a:defRPr/>
            </a:pPr>
            <a:r>
              <a:rPr lang="en-US" sz="1200" dirty="0">
                <a:latin typeface="+mn-lt"/>
                <a:cs typeface="Arial" panose="020B0604020202020204" pitchFamily="34" charset="0"/>
              </a:rPr>
              <a:t>Warfarin, phenytoin, NSAIDs (nonsteroidal anti-inflammatory drugs), fluvastatin</a:t>
            </a:r>
            <a:r>
              <a:rPr lang="en-US" sz="1200" dirty="0">
                <a:cs typeface="Arial" panose="020B0604020202020204" pitchFamily="34" charset="0"/>
              </a:rPr>
              <a:t>, aspirin (CPIC level C)</a:t>
            </a:r>
          </a:p>
          <a:p>
            <a:pPr marL="457200" lvl="1" indent="0">
              <a:buNone/>
              <a:defRPr/>
            </a:pPr>
            <a:endParaRPr lang="en-US" sz="400" dirty="0">
              <a:latin typeface="+mn-lt"/>
              <a:cs typeface="Arial" panose="020B0604020202020204" pitchFamily="34" charset="0"/>
            </a:endParaRPr>
          </a:p>
          <a:p>
            <a:pPr>
              <a:defRPr/>
            </a:pPr>
            <a:r>
              <a:rPr lang="en-US" sz="1400" dirty="0">
                <a:latin typeface="+mn-lt"/>
                <a:cs typeface="Arial" panose="020B0604020202020204" pitchFamily="34" charset="0"/>
              </a:rPr>
              <a:t>CYP2C8</a:t>
            </a:r>
          </a:p>
          <a:p>
            <a:pPr lvl="1">
              <a:defRPr/>
            </a:pPr>
            <a:r>
              <a:rPr lang="en-US" sz="1200" dirty="0">
                <a:cs typeface="Arial" panose="020B0604020202020204" pitchFamily="34" charset="0"/>
              </a:rPr>
              <a:t>NSAIDs</a:t>
            </a:r>
          </a:p>
          <a:p>
            <a:pPr>
              <a:defRPr/>
            </a:pPr>
            <a:endParaRPr lang="en-US" sz="400" i="1" dirty="0">
              <a:cs typeface="Arial" panose="020B0604020202020204" pitchFamily="34" charset="0"/>
            </a:endParaRPr>
          </a:p>
          <a:p>
            <a:pPr>
              <a:defRPr/>
            </a:pPr>
            <a:r>
              <a:rPr lang="en-US" sz="1400" i="1" dirty="0">
                <a:cs typeface="Arial" panose="020B0604020202020204" pitchFamily="34" charset="0"/>
              </a:rPr>
              <a:t>HLA-A</a:t>
            </a:r>
          </a:p>
          <a:p>
            <a:pPr marL="517525" lvl="1" indent="-173038">
              <a:defRPr/>
            </a:pPr>
            <a:r>
              <a:rPr lang="en-US" sz="1200" dirty="0">
                <a:cs typeface="Arial" panose="020B0604020202020204" pitchFamily="34" charset="0"/>
              </a:rPr>
              <a:t>Carbamazepine</a:t>
            </a:r>
          </a:p>
          <a:p>
            <a:pPr lvl="1">
              <a:defRPr/>
            </a:pPr>
            <a:endParaRPr lang="en-US" sz="1200" dirty="0">
              <a:cs typeface="Arial" panose="020B0604020202020204" pitchFamily="34" charset="0"/>
            </a:endParaRPr>
          </a:p>
          <a:p>
            <a:pPr>
              <a:defRPr/>
            </a:pPr>
            <a:endParaRPr lang="en-US" sz="1800" dirty="0">
              <a:latin typeface="+mn-lt"/>
              <a:cs typeface="Arial" panose="020B0604020202020204" pitchFamily="34" charset="0"/>
            </a:endParaRPr>
          </a:p>
        </p:txBody>
      </p:sp>
      <p:sp>
        <p:nvSpPr>
          <p:cNvPr id="14" name="Content Placeholder 5">
            <a:extLst>
              <a:ext uri="{FF2B5EF4-FFF2-40B4-BE49-F238E27FC236}">
                <a16:creationId xmlns:a16="http://schemas.microsoft.com/office/drawing/2014/main" id="{84EB6AFA-D5E7-7D05-653C-ED45E46F6157}"/>
              </a:ext>
            </a:extLst>
          </p:cNvPr>
          <p:cNvSpPr txBox="1">
            <a:spLocks/>
          </p:cNvSpPr>
          <p:nvPr/>
        </p:nvSpPr>
        <p:spPr>
          <a:xfrm>
            <a:off x="4395332" y="1371600"/>
            <a:ext cx="3589956" cy="29022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defRPr/>
            </a:pPr>
            <a:r>
              <a:rPr lang="en-US" sz="1400" i="1" dirty="0">
                <a:latin typeface="+mn-lt"/>
                <a:cs typeface="Arial" panose="020B0604020202020204" pitchFamily="34" charset="0"/>
              </a:rPr>
              <a:t>HLA-B</a:t>
            </a:r>
          </a:p>
          <a:p>
            <a:pPr marL="514350" lvl="1" indent="-171450">
              <a:defRPr/>
            </a:pPr>
            <a:r>
              <a:rPr lang="en-US" sz="1200" dirty="0">
                <a:latin typeface="+mn-lt"/>
                <a:cs typeface="Arial" panose="020B0604020202020204" pitchFamily="34" charset="0"/>
              </a:rPr>
              <a:t>Allopurinol, </a:t>
            </a:r>
            <a:r>
              <a:rPr lang="en-US" sz="1200" dirty="0">
                <a:cs typeface="Arial" panose="020B0604020202020204" pitchFamily="34" charset="0"/>
              </a:rPr>
              <a:t>carbamazepine</a:t>
            </a:r>
            <a:r>
              <a:rPr lang="en-US" sz="1200" dirty="0">
                <a:latin typeface="+mn-lt"/>
                <a:cs typeface="Arial" panose="020B0604020202020204" pitchFamily="34" charset="0"/>
              </a:rPr>
              <a:t>, </a:t>
            </a:r>
            <a:r>
              <a:rPr lang="en-US" sz="1200" dirty="0">
                <a:cs typeface="Arial" panose="020B0604020202020204" pitchFamily="34" charset="0"/>
              </a:rPr>
              <a:t>o</a:t>
            </a:r>
            <a:r>
              <a:rPr lang="en-US" sz="1200" dirty="0">
                <a:latin typeface="+mn-lt"/>
                <a:cs typeface="Arial" panose="020B0604020202020204" pitchFamily="34" charset="0"/>
              </a:rPr>
              <a:t>xcarbazepine, abacavir, </a:t>
            </a:r>
            <a:r>
              <a:rPr lang="en-US" sz="1200" dirty="0" err="1">
                <a:latin typeface="+mn-lt"/>
                <a:cs typeface="Arial" panose="020B0604020202020204" pitchFamily="34" charset="0"/>
              </a:rPr>
              <a:t>fosphenytoin</a:t>
            </a:r>
            <a:r>
              <a:rPr lang="en-US" sz="1200" dirty="0">
                <a:latin typeface="+mn-lt"/>
                <a:cs typeface="Arial" panose="020B0604020202020204" pitchFamily="34" charset="0"/>
              </a:rPr>
              <a:t>, phenytoin</a:t>
            </a:r>
            <a:endParaRPr lang="en-US" sz="1400" i="1" dirty="0">
              <a:cs typeface="Arial" panose="020B0604020202020204" pitchFamily="34" charset="0"/>
            </a:endParaRPr>
          </a:p>
          <a:p>
            <a:pPr>
              <a:defRPr/>
            </a:pPr>
            <a:endParaRPr lang="en-US" sz="400" i="1" dirty="0">
              <a:cs typeface="Arial" panose="020B0604020202020204" pitchFamily="34" charset="0"/>
            </a:endParaRPr>
          </a:p>
          <a:p>
            <a:pPr>
              <a:defRPr/>
            </a:pPr>
            <a:r>
              <a:rPr lang="en-US" sz="1400" i="1" dirty="0">
                <a:cs typeface="Arial" panose="020B0604020202020204" pitchFamily="34" charset="0"/>
              </a:rPr>
              <a:t>CFTR</a:t>
            </a:r>
          </a:p>
          <a:p>
            <a:pPr marL="514350" lvl="1" indent="-171450">
              <a:defRPr/>
            </a:pPr>
            <a:r>
              <a:rPr lang="en-US" sz="1200" dirty="0">
                <a:cs typeface="Arial" panose="020B0604020202020204" pitchFamily="34" charset="0"/>
              </a:rPr>
              <a:t>Ivacaftor</a:t>
            </a:r>
          </a:p>
          <a:p>
            <a:pPr>
              <a:defRPr/>
            </a:pPr>
            <a:endParaRPr lang="en-US" sz="400" i="1" dirty="0">
              <a:cs typeface="Arial" panose="020B0604020202020204" pitchFamily="34" charset="0"/>
            </a:endParaRPr>
          </a:p>
          <a:p>
            <a:pPr>
              <a:defRPr/>
            </a:pPr>
            <a:r>
              <a:rPr lang="en-US" sz="1400" i="1" dirty="0">
                <a:cs typeface="Arial" panose="020B0604020202020204" pitchFamily="34" charset="0"/>
              </a:rPr>
              <a:t>DPYD</a:t>
            </a:r>
          </a:p>
          <a:p>
            <a:pPr marL="517525" lvl="1" indent="-173038">
              <a:defRPr/>
            </a:pPr>
            <a:r>
              <a:rPr lang="en-US" sz="1200" dirty="0">
                <a:cs typeface="Arial" panose="020B0604020202020204" pitchFamily="34" charset="0"/>
              </a:rPr>
              <a:t>Fluorouracil, capecitabine, tegafur</a:t>
            </a:r>
          </a:p>
          <a:p>
            <a:pPr>
              <a:defRPr/>
            </a:pPr>
            <a:endParaRPr lang="en-US" sz="400" i="1" dirty="0">
              <a:cs typeface="Arial" panose="020B0604020202020204" pitchFamily="34" charset="0"/>
            </a:endParaRPr>
          </a:p>
          <a:p>
            <a:pPr>
              <a:defRPr/>
            </a:pPr>
            <a:r>
              <a:rPr lang="en-US" sz="1400" i="1" dirty="0">
                <a:cs typeface="Arial" panose="020B0604020202020204" pitchFamily="34" charset="0"/>
              </a:rPr>
              <a:t>G6PD</a:t>
            </a:r>
          </a:p>
          <a:p>
            <a:pPr marL="569913" lvl="1" indent="-225425">
              <a:defRPr/>
            </a:pPr>
            <a:r>
              <a:rPr lang="en-US" sz="1200" dirty="0">
                <a:cs typeface="Arial" panose="020B0604020202020204" pitchFamily="34" charset="0"/>
              </a:rPr>
              <a:t>48 drugs</a:t>
            </a:r>
          </a:p>
          <a:p>
            <a:pPr>
              <a:defRPr/>
            </a:pPr>
            <a:endParaRPr lang="en-US" sz="400" i="1" dirty="0">
              <a:cs typeface="Arial" panose="020B0604020202020204" pitchFamily="34" charset="0"/>
            </a:endParaRPr>
          </a:p>
          <a:p>
            <a:pPr>
              <a:defRPr/>
            </a:pPr>
            <a:r>
              <a:rPr lang="en-US" sz="1400" i="1" dirty="0">
                <a:cs typeface="Arial" panose="020B0604020202020204" pitchFamily="34" charset="0"/>
              </a:rPr>
              <a:t>UGT1A1</a:t>
            </a:r>
          </a:p>
          <a:p>
            <a:pPr marL="569913" lvl="1" indent="-225425">
              <a:defRPr/>
            </a:pPr>
            <a:r>
              <a:rPr lang="en-US" sz="1200" dirty="0">
                <a:cs typeface="Arial" panose="020B0604020202020204" pitchFamily="34" charset="0"/>
              </a:rPr>
              <a:t>Atazanavir</a:t>
            </a:r>
          </a:p>
          <a:p>
            <a:pPr>
              <a:defRPr/>
            </a:pPr>
            <a:endParaRPr lang="en-US" sz="400" i="1" dirty="0">
              <a:cs typeface="Arial" panose="020B0604020202020204" pitchFamily="34" charset="0"/>
            </a:endParaRPr>
          </a:p>
          <a:p>
            <a:pPr>
              <a:defRPr/>
            </a:pPr>
            <a:r>
              <a:rPr lang="en-US" sz="1400" i="1" dirty="0">
                <a:cs typeface="Arial" panose="020B0604020202020204" pitchFamily="34" charset="0"/>
              </a:rPr>
              <a:t>SLCO1B1</a:t>
            </a:r>
          </a:p>
          <a:p>
            <a:pPr marL="569913" lvl="1" indent="-225425">
              <a:defRPr/>
            </a:pPr>
            <a:r>
              <a:rPr lang="en-US" sz="1200" dirty="0">
                <a:cs typeface="Arial" panose="020B0604020202020204" pitchFamily="34" charset="0"/>
              </a:rPr>
              <a:t>Statins</a:t>
            </a:r>
            <a:endParaRPr lang="en-US" sz="1600" dirty="0">
              <a:cs typeface="Arial" panose="020B0604020202020204" pitchFamily="34" charset="0"/>
            </a:endParaRPr>
          </a:p>
          <a:p>
            <a:pPr>
              <a:defRPr/>
            </a:pPr>
            <a:endParaRPr lang="en-US" sz="400" i="1" dirty="0">
              <a:cs typeface="Arial" panose="020B0604020202020204" pitchFamily="34" charset="0"/>
            </a:endParaRPr>
          </a:p>
          <a:p>
            <a:pPr>
              <a:defRPr/>
            </a:pPr>
            <a:r>
              <a:rPr lang="en-US" sz="1400" i="1" dirty="0">
                <a:cs typeface="Arial" panose="020B0604020202020204" pitchFamily="34" charset="0"/>
              </a:rPr>
              <a:t>IFNL3 (IL28B)</a:t>
            </a:r>
          </a:p>
          <a:p>
            <a:pPr marL="569913" lvl="1" indent="-225425">
              <a:defRPr/>
            </a:pPr>
            <a:r>
              <a:rPr lang="en-US" sz="1200" dirty="0">
                <a:cs typeface="Arial" panose="020B0604020202020204" pitchFamily="34" charset="0"/>
              </a:rPr>
              <a:t>Interferon</a:t>
            </a:r>
          </a:p>
          <a:p>
            <a:pPr>
              <a:defRPr/>
            </a:pPr>
            <a:endParaRPr lang="en-US" sz="400" i="1" dirty="0">
              <a:cs typeface="Arial" panose="020B0604020202020204" pitchFamily="34" charset="0"/>
            </a:endParaRPr>
          </a:p>
          <a:p>
            <a:pPr>
              <a:defRPr/>
            </a:pPr>
            <a:r>
              <a:rPr lang="en-US" sz="1400" i="1" dirty="0">
                <a:cs typeface="Arial" panose="020B0604020202020204" pitchFamily="34" charset="0"/>
              </a:rPr>
              <a:t>CYP3A5</a:t>
            </a:r>
          </a:p>
          <a:p>
            <a:pPr lvl="1">
              <a:defRPr/>
            </a:pPr>
            <a:r>
              <a:rPr lang="en-US" sz="1200" dirty="0">
                <a:cs typeface="Arial" panose="020B0604020202020204" pitchFamily="34" charset="0"/>
              </a:rPr>
              <a:t>Tacrolimus</a:t>
            </a:r>
          </a:p>
          <a:p>
            <a:pPr>
              <a:defRPr/>
            </a:pPr>
            <a:endParaRPr lang="en-US" sz="400" i="1" dirty="0">
              <a:cs typeface="Arial" panose="020B0604020202020204" pitchFamily="34" charset="0"/>
            </a:endParaRPr>
          </a:p>
          <a:p>
            <a:pPr>
              <a:defRPr/>
            </a:pPr>
            <a:r>
              <a:rPr lang="en-US" sz="1400" i="1" dirty="0">
                <a:cs typeface="Arial" panose="020B0604020202020204" pitchFamily="34" charset="0"/>
              </a:rPr>
              <a:t>CYP3A4/5</a:t>
            </a:r>
          </a:p>
          <a:p>
            <a:pPr lvl="1">
              <a:defRPr/>
            </a:pPr>
            <a:r>
              <a:rPr lang="en-US" sz="1200" dirty="0">
                <a:cs typeface="Arial" panose="020B0604020202020204" pitchFamily="34" charset="0"/>
              </a:rPr>
              <a:t>Statins (CPIC level C)</a:t>
            </a:r>
          </a:p>
          <a:p>
            <a:pPr lvl="1">
              <a:defRPr/>
            </a:pPr>
            <a:endParaRPr lang="en-US" sz="1200" dirty="0">
              <a:cs typeface="Arial" panose="020B0604020202020204" pitchFamily="34" charset="0"/>
            </a:endParaRPr>
          </a:p>
          <a:p>
            <a:pPr marL="112713" indent="-225425">
              <a:defRPr/>
            </a:pPr>
            <a:endParaRPr lang="en-US" sz="1800" dirty="0">
              <a:cs typeface="Arial" panose="020B0604020202020204" pitchFamily="34" charset="0"/>
            </a:endParaRPr>
          </a:p>
          <a:p>
            <a:pPr marL="342900" lvl="1" indent="0">
              <a:buFont typeface="Arial" pitchFamily="34" charset="0"/>
              <a:buNone/>
              <a:defRPr/>
            </a:pPr>
            <a:endParaRPr lang="en-US" sz="1400" i="1" dirty="0">
              <a:cs typeface="Arial" panose="020B0604020202020204" pitchFamily="34" charset="0"/>
            </a:endParaRPr>
          </a:p>
        </p:txBody>
      </p:sp>
      <p:sp>
        <p:nvSpPr>
          <p:cNvPr id="15" name="Content Placeholder 5">
            <a:extLst>
              <a:ext uri="{FF2B5EF4-FFF2-40B4-BE49-F238E27FC236}">
                <a16:creationId xmlns:a16="http://schemas.microsoft.com/office/drawing/2014/main" id="{4CA0CDA9-AE09-2ED5-EC68-D77964C5004A}"/>
              </a:ext>
            </a:extLst>
          </p:cNvPr>
          <p:cNvSpPr txBox="1">
            <a:spLocks/>
          </p:cNvSpPr>
          <p:nvPr/>
        </p:nvSpPr>
        <p:spPr>
          <a:xfrm>
            <a:off x="7985288" y="1371599"/>
            <a:ext cx="4076084" cy="314023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400" i="1" dirty="0">
                <a:cs typeface="Arial" panose="020B0604020202020204" pitchFamily="34" charset="0"/>
              </a:rPr>
              <a:t>CYP2B6</a:t>
            </a:r>
          </a:p>
          <a:p>
            <a:pPr lvl="1">
              <a:defRPr/>
            </a:pPr>
            <a:r>
              <a:rPr lang="en-US" sz="1200" dirty="0">
                <a:cs typeface="Arial" panose="020B0604020202020204" pitchFamily="34" charset="0"/>
              </a:rPr>
              <a:t>Efavirenz, sertraline (CPIC level B)</a:t>
            </a:r>
          </a:p>
          <a:p>
            <a:pPr lvl="1">
              <a:defRPr/>
            </a:pPr>
            <a:r>
              <a:rPr lang="en-US" sz="1200" dirty="0">
                <a:cs typeface="Arial" panose="020B0604020202020204" pitchFamily="34" charset="0"/>
              </a:rPr>
              <a:t>Methadone (CPIC level C)</a:t>
            </a:r>
            <a:endParaRPr lang="en-US" sz="400" i="1" dirty="0">
              <a:cs typeface="Arial" panose="020B0604020202020204" pitchFamily="34" charset="0"/>
            </a:endParaRPr>
          </a:p>
          <a:p>
            <a:pPr>
              <a:defRPr/>
            </a:pPr>
            <a:r>
              <a:rPr lang="en-US" sz="1400" i="1" dirty="0">
                <a:cs typeface="Arial" panose="020B0604020202020204" pitchFamily="34" charset="0"/>
              </a:rPr>
              <a:t>RYR1, CACNA1S</a:t>
            </a:r>
          </a:p>
          <a:p>
            <a:pPr lvl="1">
              <a:defRPr/>
            </a:pPr>
            <a:r>
              <a:rPr lang="en-US" sz="1200" dirty="0">
                <a:cs typeface="Arial" panose="020B0604020202020204" pitchFamily="34" charset="0"/>
              </a:rPr>
              <a:t>Inhaled anesthetics</a:t>
            </a:r>
            <a:endParaRPr lang="en-US" sz="1600" i="1" dirty="0">
              <a:cs typeface="Arial" panose="020B0604020202020204" pitchFamily="34" charset="0"/>
            </a:endParaRPr>
          </a:p>
          <a:p>
            <a:pPr>
              <a:defRPr/>
            </a:pPr>
            <a:r>
              <a:rPr lang="en-US" sz="1400" i="1" dirty="0">
                <a:cs typeface="Arial" panose="020B0604020202020204" pitchFamily="34" charset="0"/>
              </a:rPr>
              <a:t>mtRNR1</a:t>
            </a:r>
            <a:r>
              <a:rPr lang="en-US" sz="1400" dirty="0">
                <a:cs typeface="Arial" panose="020B0604020202020204" pitchFamily="34" charset="0"/>
              </a:rPr>
              <a:t> </a:t>
            </a:r>
          </a:p>
          <a:p>
            <a:pPr lvl="1">
              <a:defRPr/>
            </a:pPr>
            <a:r>
              <a:rPr lang="en-US" sz="1200" dirty="0">
                <a:cs typeface="Arial" panose="020B0604020202020204" pitchFamily="34" charset="0"/>
              </a:rPr>
              <a:t>Aminoglycosides</a:t>
            </a:r>
          </a:p>
          <a:p>
            <a:pPr>
              <a:defRPr/>
            </a:pPr>
            <a:r>
              <a:rPr lang="en-US" sz="1400" i="1" dirty="0">
                <a:cs typeface="Arial" panose="020B0604020202020204" pitchFamily="34" charset="0"/>
              </a:rPr>
              <a:t>ABCG2</a:t>
            </a:r>
          </a:p>
          <a:p>
            <a:pPr lvl="1">
              <a:defRPr/>
            </a:pPr>
            <a:r>
              <a:rPr lang="en-US" sz="1200" dirty="0">
                <a:cs typeface="Arial" panose="020B0604020202020204" pitchFamily="34" charset="0"/>
              </a:rPr>
              <a:t>Rosuvastatin</a:t>
            </a:r>
            <a:endParaRPr lang="en-US" sz="1600" dirty="0">
              <a:cs typeface="Arial" panose="020B0604020202020204" pitchFamily="34" charset="0"/>
            </a:endParaRPr>
          </a:p>
          <a:p>
            <a:pPr>
              <a:defRPr/>
            </a:pPr>
            <a:r>
              <a:rPr lang="en-US" sz="1400" i="1" dirty="0">
                <a:cs typeface="Arial" panose="020B0604020202020204" pitchFamily="34" charset="0"/>
              </a:rPr>
              <a:t>OPRM1 </a:t>
            </a:r>
            <a:r>
              <a:rPr lang="en-US" sz="1400" dirty="0">
                <a:cs typeface="Arial" panose="020B0604020202020204" pitchFamily="34" charset="0"/>
              </a:rPr>
              <a:t>and</a:t>
            </a:r>
            <a:r>
              <a:rPr lang="en-US" sz="1400" i="1" dirty="0">
                <a:cs typeface="Arial" panose="020B0604020202020204" pitchFamily="34" charset="0"/>
              </a:rPr>
              <a:t> COMT</a:t>
            </a:r>
          </a:p>
          <a:p>
            <a:pPr lvl="1">
              <a:defRPr/>
            </a:pPr>
            <a:r>
              <a:rPr lang="en-US" sz="1200" dirty="0">
                <a:cs typeface="Arial" panose="020B0604020202020204" pitchFamily="34" charset="0"/>
              </a:rPr>
              <a:t>Opioids (CPIC level C)</a:t>
            </a:r>
          </a:p>
          <a:p>
            <a:pPr>
              <a:defRPr/>
            </a:pPr>
            <a:r>
              <a:rPr lang="en-US" sz="1400" i="1" dirty="0">
                <a:cs typeface="Arial" panose="020B0604020202020204" pitchFamily="34" charset="0"/>
              </a:rPr>
              <a:t>HMGCR</a:t>
            </a:r>
          </a:p>
          <a:p>
            <a:pPr lvl="1">
              <a:defRPr/>
            </a:pPr>
            <a:r>
              <a:rPr lang="en-US" sz="1200" dirty="0">
                <a:cs typeface="Arial" panose="020B0604020202020204" pitchFamily="34" charset="0"/>
              </a:rPr>
              <a:t>Statins (CPIC level C)</a:t>
            </a:r>
          </a:p>
          <a:p>
            <a:pPr>
              <a:defRPr/>
            </a:pPr>
            <a:r>
              <a:rPr lang="en-US" sz="1400" i="1" dirty="0">
                <a:cs typeface="Arial" panose="020B0604020202020204" pitchFamily="34" charset="0"/>
              </a:rPr>
              <a:t>SLC6A4 </a:t>
            </a:r>
            <a:r>
              <a:rPr lang="en-US" sz="1400" dirty="0">
                <a:cs typeface="Arial" panose="020B0604020202020204" pitchFamily="34" charset="0"/>
              </a:rPr>
              <a:t>and</a:t>
            </a:r>
            <a:r>
              <a:rPr lang="en-US" sz="1400" i="1" dirty="0">
                <a:cs typeface="Arial" panose="020B0604020202020204" pitchFamily="34" charset="0"/>
              </a:rPr>
              <a:t> HTR2A</a:t>
            </a:r>
          </a:p>
          <a:p>
            <a:pPr lvl="1">
              <a:defRPr/>
            </a:pPr>
            <a:r>
              <a:rPr lang="en-US" sz="1200" dirty="0">
                <a:cs typeface="Arial" panose="020B0604020202020204" pitchFamily="34" charset="0"/>
              </a:rPr>
              <a:t>SSRIs, serotonin/norepinephrine reuptake inhibitors (SNRIs), vortioxetine, vilazodone (CPIC level C)</a:t>
            </a:r>
          </a:p>
          <a:p>
            <a:pPr>
              <a:defRPr/>
            </a:pPr>
            <a:r>
              <a:rPr lang="en-US" sz="1400" i="1" dirty="0">
                <a:cs typeface="Arial" panose="020B0604020202020204" pitchFamily="34" charset="0"/>
              </a:rPr>
              <a:t>ADRB1, ADRB2, ADRA2C, GRK4, </a:t>
            </a:r>
            <a:r>
              <a:rPr lang="en-US" sz="1400" dirty="0">
                <a:cs typeface="Arial" panose="020B0604020202020204" pitchFamily="34" charset="0"/>
              </a:rPr>
              <a:t>and </a:t>
            </a:r>
            <a:r>
              <a:rPr lang="en-US" sz="1400" i="1" dirty="0">
                <a:cs typeface="Arial" panose="020B0604020202020204" pitchFamily="34" charset="0"/>
              </a:rPr>
              <a:t>GRK5</a:t>
            </a:r>
          </a:p>
          <a:p>
            <a:pPr lvl="1">
              <a:defRPr/>
            </a:pPr>
            <a:r>
              <a:rPr lang="en-US" sz="1200" dirty="0">
                <a:cs typeface="Arial" panose="020B0604020202020204" pitchFamily="34" charset="0"/>
              </a:rPr>
              <a:t>Beta-blockers (CPIC level C) </a:t>
            </a:r>
          </a:p>
          <a:p>
            <a:pPr marL="457200" lvl="1" indent="0">
              <a:buNone/>
              <a:defRPr/>
            </a:pPr>
            <a:endParaRPr lang="en-US" sz="1200" dirty="0">
              <a:cs typeface="Arial" panose="020B0604020202020204" pitchFamily="34" charset="0"/>
            </a:endParaRPr>
          </a:p>
          <a:p>
            <a:pPr>
              <a:defRPr/>
            </a:pPr>
            <a:endParaRPr lang="en-US" sz="1600" dirty="0">
              <a:cs typeface="Arial" panose="020B0604020202020204" pitchFamily="34" charset="0"/>
            </a:endParaRPr>
          </a:p>
          <a:p>
            <a:pPr>
              <a:defRPr/>
            </a:pPr>
            <a:endParaRPr lang="en-US" sz="2000" dirty="0">
              <a:cs typeface="Arial" panose="020B0604020202020204" pitchFamily="34" charset="0"/>
            </a:endParaRPr>
          </a:p>
          <a:p>
            <a:pPr marL="628650" lvl="1" indent="-285750">
              <a:defRPr/>
            </a:pPr>
            <a:endParaRPr lang="en-US" sz="1200" i="1" dirty="0">
              <a:cs typeface="Arial" panose="020B0604020202020204" pitchFamily="34" charset="0"/>
            </a:endParaRPr>
          </a:p>
        </p:txBody>
      </p:sp>
      <p:sp>
        <p:nvSpPr>
          <p:cNvPr id="16" name="Rectangle 15">
            <a:extLst>
              <a:ext uri="{FF2B5EF4-FFF2-40B4-BE49-F238E27FC236}">
                <a16:creationId xmlns:a16="http://schemas.microsoft.com/office/drawing/2014/main" id="{32BE80F3-AD3E-E2D4-EB3B-2A64E087682A}"/>
              </a:ext>
            </a:extLst>
          </p:cNvPr>
          <p:cNvSpPr/>
          <p:nvPr/>
        </p:nvSpPr>
        <p:spPr>
          <a:xfrm>
            <a:off x="9246755" y="6460547"/>
            <a:ext cx="2814617"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j-lt"/>
                <a:ea typeface="+mn-ea"/>
                <a:cs typeface="+mn-cs"/>
                <a:hlinkClick r:id="rId4"/>
              </a:rPr>
              <a:t>https://cpicpgx.org/guidelines/</a:t>
            </a:r>
            <a:r>
              <a:rPr kumimoji="0" lang="en-US" sz="1600" b="0" i="0" u="none" strike="noStrike" kern="1200" cap="none" spc="0" normalizeH="0" baseline="0" noProof="0" dirty="0">
                <a:ln>
                  <a:noFill/>
                </a:ln>
                <a:solidFill>
                  <a:srgbClr val="000000"/>
                </a:solidFill>
                <a:effectLst/>
                <a:uLnTx/>
                <a:uFillTx/>
                <a:latin typeface="+mj-lt"/>
                <a:ea typeface="+mn-ea"/>
                <a:cs typeface="+mn-cs"/>
              </a:rPr>
              <a:t> </a:t>
            </a:r>
          </a:p>
        </p:txBody>
      </p:sp>
    </p:spTree>
    <p:extLst>
      <p:ext uri="{BB962C8B-B14F-4D97-AF65-F5344CB8AC3E}">
        <p14:creationId xmlns:p14="http://schemas.microsoft.com/office/powerpoint/2010/main" val="156371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2" descr="https://cpicpgx.org/img/logo/cpic-full-600.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4320" y="6108724"/>
            <a:ext cx="2144387" cy="61253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C0A293A-EE03-0A85-3BE4-63F8599C95DC}"/>
              </a:ext>
            </a:extLst>
          </p:cNvPr>
          <p:cNvPicPr>
            <a:picLocks noChangeAspect="1"/>
          </p:cNvPicPr>
          <p:nvPr/>
        </p:nvPicPr>
        <p:blipFill rotWithShape="1">
          <a:blip r:embed="rId4"/>
          <a:srcRect l="56053" t="37187" r="38817" b="48974"/>
          <a:stretch/>
        </p:blipFill>
        <p:spPr>
          <a:xfrm>
            <a:off x="735534" y="1832852"/>
            <a:ext cx="510980" cy="774940"/>
          </a:xfrm>
          <a:prstGeom prst="rect">
            <a:avLst/>
          </a:prstGeom>
        </p:spPr>
      </p:pic>
      <p:sp>
        <p:nvSpPr>
          <p:cNvPr id="5" name="TextBox 4">
            <a:extLst>
              <a:ext uri="{FF2B5EF4-FFF2-40B4-BE49-F238E27FC236}">
                <a16:creationId xmlns:a16="http://schemas.microsoft.com/office/drawing/2014/main" id="{A529B514-575B-36BA-DFF0-2CD3B257A758}"/>
              </a:ext>
            </a:extLst>
          </p:cNvPr>
          <p:cNvSpPr txBox="1"/>
          <p:nvPr/>
        </p:nvSpPr>
        <p:spPr>
          <a:xfrm>
            <a:off x="1427204" y="2044905"/>
            <a:ext cx="6098146" cy="830997"/>
          </a:xfrm>
          <a:prstGeom prst="rect">
            <a:avLst/>
          </a:prstGeom>
          <a:noFill/>
        </p:spPr>
        <p:txBody>
          <a:bodyPr wrap="square">
            <a:spAutoFit/>
          </a:bodyPr>
          <a:lstStyle/>
          <a:p>
            <a:r>
              <a:rPr lang="en-US" sz="2400" dirty="0"/>
              <a:t>&gt;750 members (clinicians and scientists)</a:t>
            </a:r>
          </a:p>
          <a:p>
            <a:endParaRPr lang="en-US" sz="2400" dirty="0"/>
          </a:p>
        </p:txBody>
      </p:sp>
      <p:pic>
        <p:nvPicPr>
          <p:cNvPr id="7" name="Picture 6">
            <a:extLst>
              <a:ext uri="{FF2B5EF4-FFF2-40B4-BE49-F238E27FC236}">
                <a16:creationId xmlns:a16="http://schemas.microsoft.com/office/drawing/2014/main" id="{D7883BC3-6CBE-0340-628D-E8995E4A56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694" y="2907489"/>
            <a:ext cx="510322" cy="510322"/>
          </a:xfrm>
          <a:prstGeom prst="rect">
            <a:avLst/>
          </a:prstGeom>
        </p:spPr>
      </p:pic>
      <p:sp>
        <p:nvSpPr>
          <p:cNvPr id="9" name="TextBox 8">
            <a:extLst>
              <a:ext uri="{FF2B5EF4-FFF2-40B4-BE49-F238E27FC236}">
                <a16:creationId xmlns:a16="http://schemas.microsoft.com/office/drawing/2014/main" id="{00331DC8-26F7-1801-05BD-0D7DF8FBB5F1}"/>
              </a:ext>
            </a:extLst>
          </p:cNvPr>
          <p:cNvSpPr txBox="1"/>
          <p:nvPr/>
        </p:nvSpPr>
        <p:spPr>
          <a:xfrm>
            <a:off x="1490614" y="3014772"/>
            <a:ext cx="6098146" cy="461665"/>
          </a:xfrm>
          <a:prstGeom prst="rect">
            <a:avLst/>
          </a:prstGeom>
          <a:noFill/>
        </p:spPr>
        <p:txBody>
          <a:bodyPr wrap="square">
            <a:spAutoFit/>
          </a:bodyPr>
          <a:lstStyle/>
          <a:p>
            <a:r>
              <a:rPr lang="en-US" sz="2400" dirty="0"/>
              <a:t>&gt;520 institutions</a:t>
            </a:r>
          </a:p>
        </p:txBody>
      </p:sp>
      <p:pic>
        <p:nvPicPr>
          <p:cNvPr id="10" name="Picture 9">
            <a:extLst>
              <a:ext uri="{FF2B5EF4-FFF2-40B4-BE49-F238E27FC236}">
                <a16:creationId xmlns:a16="http://schemas.microsoft.com/office/drawing/2014/main" id="{F8DA1614-5BA9-3E33-C7D9-970AEC50A7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608" y="3804132"/>
            <a:ext cx="572494" cy="572494"/>
          </a:xfrm>
          <a:prstGeom prst="rect">
            <a:avLst/>
          </a:prstGeom>
        </p:spPr>
      </p:pic>
      <p:sp>
        <p:nvSpPr>
          <p:cNvPr id="14" name="TextBox 13">
            <a:extLst>
              <a:ext uri="{FF2B5EF4-FFF2-40B4-BE49-F238E27FC236}">
                <a16:creationId xmlns:a16="http://schemas.microsoft.com/office/drawing/2014/main" id="{1B8968EB-2155-5FE6-080A-1531F478E1EB}"/>
              </a:ext>
            </a:extLst>
          </p:cNvPr>
          <p:cNvSpPr txBox="1"/>
          <p:nvPr/>
        </p:nvSpPr>
        <p:spPr>
          <a:xfrm>
            <a:off x="1559944" y="3885497"/>
            <a:ext cx="6098146" cy="461665"/>
          </a:xfrm>
          <a:prstGeom prst="rect">
            <a:avLst/>
          </a:prstGeom>
          <a:noFill/>
        </p:spPr>
        <p:txBody>
          <a:bodyPr wrap="square">
            <a:spAutoFit/>
          </a:bodyPr>
          <a:lstStyle/>
          <a:p>
            <a:r>
              <a:rPr lang="en-US" sz="2400" dirty="0"/>
              <a:t>49 countries</a:t>
            </a:r>
          </a:p>
        </p:txBody>
      </p:sp>
      <p:pic>
        <p:nvPicPr>
          <p:cNvPr id="16" name="Picture 15">
            <a:extLst>
              <a:ext uri="{FF2B5EF4-FFF2-40B4-BE49-F238E27FC236}">
                <a16:creationId xmlns:a16="http://schemas.microsoft.com/office/drawing/2014/main" id="{D4B1371E-E09A-A6FD-B3E6-A3AF9546D3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3052" y="1984442"/>
            <a:ext cx="603030" cy="603030"/>
          </a:xfrm>
          <a:prstGeom prst="rect">
            <a:avLst/>
          </a:prstGeom>
        </p:spPr>
      </p:pic>
      <p:sp>
        <p:nvSpPr>
          <p:cNvPr id="18" name="TextBox 17">
            <a:extLst>
              <a:ext uri="{FF2B5EF4-FFF2-40B4-BE49-F238E27FC236}">
                <a16:creationId xmlns:a16="http://schemas.microsoft.com/office/drawing/2014/main" id="{81295C30-6A00-80AF-7720-37AE4D516740}"/>
              </a:ext>
            </a:extLst>
          </p:cNvPr>
          <p:cNvSpPr txBox="1"/>
          <p:nvPr/>
        </p:nvSpPr>
        <p:spPr>
          <a:xfrm>
            <a:off x="7330341" y="2064999"/>
            <a:ext cx="6098146" cy="461665"/>
          </a:xfrm>
          <a:prstGeom prst="rect">
            <a:avLst/>
          </a:prstGeom>
          <a:noFill/>
        </p:spPr>
        <p:txBody>
          <a:bodyPr wrap="square">
            <a:spAutoFit/>
          </a:bodyPr>
          <a:lstStyle/>
          <a:p>
            <a:r>
              <a:rPr lang="en-US" sz="2400" dirty="0"/>
              <a:t>28 guidelines (and counting!)</a:t>
            </a:r>
          </a:p>
        </p:txBody>
      </p:sp>
      <p:pic>
        <p:nvPicPr>
          <p:cNvPr id="20" name="Picture 19">
            <a:extLst>
              <a:ext uri="{FF2B5EF4-FFF2-40B4-BE49-F238E27FC236}">
                <a16:creationId xmlns:a16="http://schemas.microsoft.com/office/drawing/2014/main" id="{1BD14CFB-FCF6-1BFB-BA73-D30B6AD42A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3052" y="2846130"/>
            <a:ext cx="692997" cy="692997"/>
          </a:xfrm>
          <a:prstGeom prst="rect">
            <a:avLst/>
          </a:prstGeom>
        </p:spPr>
      </p:pic>
      <p:sp>
        <p:nvSpPr>
          <p:cNvPr id="22" name="TextBox 21">
            <a:extLst>
              <a:ext uri="{FF2B5EF4-FFF2-40B4-BE49-F238E27FC236}">
                <a16:creationId xmlns:a16="http://schemas.microsoft.com/office/drawing/2014/main" id="{72C00795-47E8-C88A-1619-DD50BA5C8CC0}"/>
              </a:ext>
            </a:extLst>
          </p:cNvPr>
          <p:cNvSpPr txBox="1"/>
          <p:nvPr/>
        </p:nvSpPr>
        <p:spPr>
          <a:xfrm>
            <a:off x="7330341" y="3103571"/>
            <a:ext cx="6742090" cy="461665"/>
          </a:xfrm>
          <a:prstGeom prst="rect">
            <a:avLst/>
          </a:prstGeom>
          <a:noFill/>
        </p:spPr>
        <p:txBody>
          <a:bodyPr wrap="square">
            <a:spAutoFit/>
          </a:bodyPr>
          <a:lstStyle/>
          <a:p>
            <a:r>
              <a:rPr lang="en-US" sz="2400" dirty="0"/>
              <a:t>34 genes</a:t>
            </a:r>
          </a:p>
        </p:txBody>
      </p:sp>
      <p:pic>
        <p:nvPicPr>
          <p:cNvPr id="25" name="Picture 24">
            <a:extLst>
              <a:ext uri="{FF2B5EF4-FFF2-40B4-BE49-F238E27FC236}">
                <a16:creationId xmlns:a16="http://schemas.microsoft.com/office/drawing/2014/main" id="{EBDE1EA0-8558-5033-92BA-C7D93587F4E5}"/>
              </a:ext>
            </a:extLst>
          </p:cNvPr>
          <p:cNvPicPr>
            <a:picLocks noChangeAspect="1"/>
          </p:cNvPicPr>
          <p:nvPr/>
        </p:nvPicPr>
        <p:blipFill rotWithShape="1">
          <a:blip r:embed="rId9"/>
          <a:srcRect l="41562" t="30546" r="36094" b="12759"/>
          <a:stretch/>
        </p:blipFill>
        <p:spPr>
          <a:xfrm>
            <a:off x="6513052" y="3767327"/>
            <a:ext cx="526470" cy="695919"/>
          </a:xfrm>
          <a:prstGeom prst="rect">
            <a:avLst/>
          </a:prstGeom>
        </p:spPr>
      </p:pic>
      <p:sp>
        <p:nvSpPr>
          <p:cNvPr id="26" name="TextBox 25">
            <a:extLst>
              <a:ext uri="{FF2B5EF4-FFF2-40B4-BE49-F238E27FC236}">
                <a16:creationId xmlns:a16="http://schemas.microsoft.com/office/drawing/2014/main" id="{4B4F8FB5-4F10-788C-8FB7-D32053BD1384}"/>
              </a:ext>
            </a:extLst>
          </p:cNvPr>
          <p:cNvSpPr txBox="1"/>
          <p:nvPr/>
        </p:nvSpPr>
        <p:spPr>
          <a:xfrm>
            <a:off x="7406318" y="3891111"/>
            <a:ext cx="2179588" cy="461665"/>
          </a:xfrm>
          <a:prstGeom prst="rect">
            <a:avLst/>
          </a:prstGeom>
          <a:noFill/>
        </p:spPr>
        <p:txBody>
          <a:bodyPr wrap="square" rtlCol="0">
            <a:spAutoFit/>
          </a:bodyPr>
          <a:lstStyle/>
          <a:p>
            <a:r>
              <a:rPr lang="en-US" sz="2400" dirty="0"/>
              <a:t>&gt;160 drugs</a:t>
            </a:r>
          </a:p>
        </p:txBody>
      </p:sp>
      <p:pic>
        <p:nvPicPr>
          <p:cNvPr id="28" name="Graphic 27" descr="Cloud Computing with solid fill">
            <a:extLst>
              <a:ext uri="{FF2B5EF4-FFF2-40B4-BE49-F238E27FC236}">
                <a16:creationId xmlns:a16="http://schemas.microsoft.com/office/drawing/2014/main" id="{C15B52B3-8BCF-6474-3EA5-8E3EA65A06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5534" y="4637464"/>
            <a:ext cx="695920" cy="695920"/>
          </a:xfrm>
          <a:prstGeom prst="rect">
            <a:avLst/>
          </a:prstGeom>
        </p:spPr>
      </p:pic>
      <p:sp>
        <p:nvSpPr>
          <p:cNvPr id="29" name="TextBox 28">
            <a:extLst>
              <a:ext uri="{FF2B5EF4-FFF2-40B4-BE49-F238E27FC236}">
                <a16:creationId xmlns:a16="http://schemas.microsoft.com/office/drawing/2014/main" id="{5592675B-478C-2C7F-DFCE-4CB06C0D0714}"/>
              </a:ext>
            </a:extLst>
          </p:cNvPr>
          <p:cNvSpPr txBox="1"/>
          <p:nvPr/>
        </p:nvSpPr>
        <p:spPr>
          <a:xfrm>
            <a:off x="1559944" y="4850541"/>
            <a:ext cx="4609887" cy="830997"/>
          </a:xfrm>
          <a:prstGeom prst="rect">
            <a:avLst/>
          </a:prstGeom>
          <a:noFill/>
        </p:spPr>
        <p:txBody>
          <a:bodyPr wrap="square">
            <a:spAutoFit/>
          </a:bodyPr>
          <a:lstStyle/>
          <a:p>
            <a:r>
              <a:rPr lang="en-US" sz="2400" dirty="0"/>
              <a:t>&gt;50 CPIC informatics from &gt;40 organizations</a:t>
            </a:r>
          </a:p>
        </p:txBody>
      </p:sp>
      <p:pic>
        <p:nvPicPr>
          <p:cNvPr id="31" name="Graphic 30" descr="Eye with solid fill">
            <a:extLst>
              <a:ext uri="{FF2B5EF4-FFF2-40B4-BE49-F238E27FC236}">
                <a16:creationId xmlns:a16="http://schemas.microsoft.com/office/drawing/2014/main" id="{FE880D96-E5DA-CC6D-96A7-E508617001C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54527" y="4697903"/>
            <a:ext cx="914400" cy="914400"/>
          </a:xfrm>
          <a:prstGeom prst="rect">
            <a:avLst/>
          </a:prstGeom>
        </p:spPr>
      </p:pic>
      <p:sp>
        <p:nvSpPr>
          <p:cNvPr id="32" name="TextBox 31">
            <a:extLst>
              <a:ext uri="{FF2B5EF4-FFF2-40B4-BE49-F238E27FC236}">
                <a16:creationId xmlns:a16="http://schemas.microsoft.com/office/drawing/2014/main" id="{892EB71E-6EB0-49FF-2A1E-4C9F4A55C0C8}"/>
              </a:ext>
            </a:extLst>
          </p:cNvPr>
          <p:cNvSpPr txBox="1"/>
          <p:nvPr/>
        </p:nvSpPr>
        <p:spPr>
          <a:xfrm>
            <a:off x="7406318" y="4839378"/>
            <a:ext cx="4196606" cy="830997"/>
          </a:xfrm>
          <a:prstGeom prst="rect">
            <a:avLst/>
          </a:prstGeom>
          <a:noFill/>
        </p:spPr>
        <p:txBody>
          <a:bodyPr wrap="square" rtlCol="0">
            <a:spAutoFit/>
          </a:bodyPr>
          <a:lstStyle/>
          <a:p>
            <a:r>
              <a:rPr lang="en-US" sz="2400" dirty="0"/>
              <a:t>14 Observers (NIH, FDA, professional societies) </a:t>
            </a:r>
          </a:p>
        </p:txBody>
      </p:sp>
      <p:sp>
        <p:nvSpPr>
          <p:cNvPr id="3" name="TextBox 2">
            <a:extLst>
              <a:ext uri="{FF2B5EF4-FFF2-40B4-BE49-F238E27FC236}">
                <a16:creationId xmlns:a16="http://schemas.microsoft.com/office/drawing/2014/main" id="{F0266E6C-7B91-96C9-8D5C-CDF92276455D}"/>
              </a:ext>
            </a:extLst>
          </p:cNvPr>
          <p:cNvSpPr txBox="1"/>
          <p:nvPr/>
        </p:nvSpPr>
        <p:spPr>
          <a:xfrm>
            <a:off x="1744127" y="564762"/>
            <a:ext cx="8703745" cy="830997"/>
          </a:xfrm>
          <a:prstGeom prst="rect">
            <a:avLst/>
          </a:prstGeom>
          <a:noFill/>
        </p:spPr>
        <p:txBody>
          <a:bodyPr wrap="square" rtlCol="0">
            <a:spAutoFit/>
          </a:bodyPr>
          <a:lstStyle/>
          <a:p>
            <a:pPr algn="ctr"/>
            <a:r>
              <a:rPr lang="en-US" sz="4800" dirty="0"/>
              <a:t>CPIC by the Numbers</a:t>
            </a:r>
          </a:p>
        </p:txBody>
      </p:sp>
      <p:sp>
        <p:nvSpPr>
          <p:cNvPr id="4" name="TextBox 3">
            <a:extLst>
              <a:ext uri="{FF2B5EF4-FFF2-40B4-BE49-F238E27FC236}">
                <a16:creationId xmlns:a16="http://schemas.microsoft.com/office/drawing/2014/main" id="{F0A32B09-B64A-551D-2128-B0CA6BB31F07}"/>
              </a:ext>
            </a:extLst>
          </p:cNvPr>
          <p:cNvSpPr txBox="1"/>
          <p:nvPr/>
        </p:nvSpPr>
        <p:spPr>
          <a:xfrm>
            <a:off x="6022063" y="6348402"/>
            <a:ext cx="6074080" cy="369332"/>
          </a:xfrm>
          <a:prstGeom prst="rect">
            <a:avLst/>
          </a:prstGeom>
          <a:noFill/>
        </p:spPr>
        <p:txBody>
          <a:bodyPr wrap="square" rtlCol="0">
            <a:spAutoFit/>
          </a:bodyPr>
          <a:lstStyle/>
          <a:p>
            <a:pPr algn="r"/>
            <a:r>
              <a:rPr lang="en-US" dirty="0"/>
              <a:t>Updated August 2024</a:t>
            </a:r>
          </a:p>
        </p:txBody>
      </p:sp>
    </p:spTree>
    <p:extLst>
      <p:ext uri="{BB962C8B-B14F-4D97-AF65-F5344CB8AC3E}">
        <p14:creationId xmlns:p14="http://schemas.microsoft.com/office/powerpoint/2010/main" val="4277270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reen_lt_gold_1">
  <a:themeElements>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_lt_gold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_lt_gold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_lt_gold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_lt_gold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_lt_gold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_lt_gold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_lt_gold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_lt_gold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_lt_gold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_lt_gold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_lt_gold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_lt_gold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_lt_gold_1">
  <a:themeElements>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_lt_gold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_lt_gold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_lt_gold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_lt_gold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_lt_gold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_lt_gold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_lt_gold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_lt_gold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_lt_gold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_lt_gold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_lt_gold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_lt_gold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29004</TotalTime>
  <Words>3285</Words>
  <Application>Microsoft Office PowerPoint</Application>
  <PresentationFormat>Widescreen</PresentationFormat>
  <Paragraphs>523</Paragraphs>
  <Slides>70</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70</vt:i4>
      </vt:variant>
    </vt:vector>
  </HeadingPairs>
  <TitlesOfParts>
    <vt:vector size="78" baseType="lpstr">
      <vt:lpstr>Angsana New</vt:lpstr>
      <vt:lpstr>Arial</vt:lpstr>
      <vt:lpstr>Calibri</vt:lpstr>
      <vt:lpstr>Times New Roman</vt:lpstr>
      <vt:lpstr>Office Theme</vt:lpstr>
      <vt:lpstr>1_Office Theme</vt:lpstr>
      <vt:lpstr>1_green_lt_gold_1</vt:lpstr>
      <vt:lpstr>green_lt_gold_1</vt:lpstr>
      <vt:lpstr>The Clinical Pharmacogenetics Implementation Consortium: Incorporating Pharmacogenetics into Clinical Practice and the EHR</vt:lpstr>
      <vt:lpstr>Learning Objectives</vt:lpstr>
      <vt:lpstr>Survey: Challenges to Implementing Pharmacogenetics in the Clinic</vt:lpstr>
      <vt:lpstr>Survey: Top 3 Challenges to Implementing Pharmacogenetics in the Clinic</vt:lpstr>
      <vt:lpstr>What Do You Think are 3 Most Challenging Aspects of Implementation of Pharmacogenomics into Clinic? (Please select 3)</vt:lpstr>
      <vt:lpstr>Key Points about a CPIC Guideline</vt:lpstr>
      <vt:lpstr>CPIC Guidelines Can Help Optimize Drug Therapy </vt:lpstr>
      <vt:lpstr>Published 28 guidelines and 17 updates, covering 34 genes and &gt; 160 drugs as of February 2025</vt:lpstr>
      <vt:lpstr>PowerPoint Presentation</vt:lpstr>
      <vt:lpstr>PowerPoint Presentation</vt:lpstr>
      <vt:lpstr>PowerPoint Presentation</vt:lpstr>
      <vt:lpstr>PowerPoint Presentation</vt:lpstr>
      <vt:lpstr>Information and Material Available within CPIC Guidelines</vt:lpstr>
      <vt:lpstr>Genes-Drugs Tab</vt:lpstr>
      <vt:lpstr>Considerations for Assignment of CPIC Level for Genes/Drugs</vt:lpstr>
      <vt:lpstr>Level Definitions for CPIC Genes/Drugs</vt:lpstr>
      <vt:lpstr>Resources Available on CPIC Website</vt:lpstr>
      <vt:lpstr>PowerPoint Presentation</vt:lpstr>
      <vt:lpstr>PowerPoint Presentation</vt:lpstr>
      <vt:lpstr>How Can CPIC Accelerate the Clinical Implementation of Pharmacogenetics into EHRs with CDS? </vt:lpstr>
      <vt:lpstr>CPIC Informatics Working Group</vt:lpstr>
      <vt:lpstr>CPIC Informatics Working Group:   Initial Focus </vt:lpstr>
      <vt:lpstr>CDS Workflow, Alerts and Flow Chart Resources within CPIC Guidelines</vt:lpstr>
      <vt:lpstr>Membership Details</vt:lpstr>
      <vt:lpstr>How to Get in Contact with CPIC or be Contacted by CPIC?</vt:lpstr>
      <vt:lpstr>PowerPoint Presentation</vt:lpstr>
      <vt:lpstr>CPIC Guidelines Linked to “Practice Guideline” Filter on PubMed</vt:lpstr>
      <vt:lpstr>All CPIC Guidelines are Available for Free thru PMC</vt:lpstr>
      <vt:lpstr>CPIC is cited in NIH’s Genetic Test Registry (GTR) for clinical pharmacogenetic tests</vt:lpstr>
      <vt:lpstr>ASHP and ASCPT Endorse CPIC Guidelines</vt:lpstr>
      <vt:lpstr>CPIC Guidelines Cited in Clinical Practice Guidelines</vt:lpstr>
      <vt:lpstr>PowerPoint Presentation</vt:lpstr>
      <vt:lpstr>Learn More about the CPIC Guideline Development Process </vt:lpstr>
      <vt:lpstr>PowerPoint Presentation</vt:lpstr>
      <vt:lpstr>CPIC Standardized Terminology for Allele Function and Phenotype</vt:lpstr>
      <vt:lpstr>Uniform Elements of CPIC Guidelines: Main</vt:lpstr>
      <vt:lpstr>Uniform Elements of CPIC Guidelines: Main, cont.</vt:lpstr>
      <vt:lpstr>Uniform Elements of CPIC Guideline: Supplement and Online Resources</vt:lpstr>
      <vt:lpstr>Breaking Down the Guideline: Tables 1 &amp; 2</vt:lpstr>
      <vt:lpstr>Table 1-Phenotype Based on Genotype for CYP2C19 and Voriconazole</vt:lpstr>
      <vt:lpstr>Table 2-Prescribing Recommendations of Voriconazole by CYP2C19 Phenotype</vt:lpstr>
      <vt:lpstr>PowerPoint Presentation</vt:lpstr>
      <vt:lpstr>PowerPoint Presentation</vt:lpstr>
      <vt:lpstr>Breaking Down the Guideline: Tables 1 &amp; 2, again</vt:lpstr>
      <vt:lpstr>PowerPoint Presentation</vt:lpstr>
      <vt:lpstr>PowerPoint Presentation</vt:lpstr>
      <vt:lpstr>CPIC Tables Allow Translation of Genetic Test Results to Actionability</vt:lpstr>
      <vt:lpstr>Allele Definition Table: Genotypes to Alleles (now maintained by PharmVar)</vt:lpstr>
      <vt:lpstr>Allele Functionality Table: Alleles to Function</vt:lpstr>
      <vt:lpstr>PowerPoint Presentation</vt:lpstr>
      <vt:lpstr>PowerPoint Presentation</vt:lpstr>
      <vt:lpstr>CPIC Tables Allow Translation of Genetic Test Results to Actionability, cont.</vt:lpstr>
      <vt:lpstr>Variants Must be Phased to Assign Diplotypes for Pharmacogenes</vt:lpstr>
      <vt:lpstr>CPIC Tables Allow Translation of Genetic Test Results to Actionability, cont.</vt:lpstr>
      <vt:lpstr>Diplotype to Phenotype Table</vt:lpstr>
      <vt:lpstr>Interpretation of Phenotypes: Genotype to Phenotype Assignment Based on Allele Function</vt:lpstr>
      <vt:lpstr>PowerPoint Presentation</vt:lpstr>
      <vt:lpstr>CPIC Tables Allow Translation of Genetic Test Results to Actionability, cont.</vt:lpstr>
      <vt:lpstr>Pharmacogenetic Test Result:  Clinical Implementation Workflow for EHR </vt:lpstr>
      <vt:lpstr>Pharmacogenetic Test Result: EHR Consult</vt:lpstr>
      <vt:lpstr>PowerPoint Presentation</vt:lpstr>
      <vt:lpstr>Pharmacogenetic Test Result: Pre and Post-Test Alerts</vt:lpstr>
      <vt:lpstr>CPIC Guidelines Updates</vt:lpstr>
      <vt:lpstr>PharmGKB Genotype Selection Interface (GSI)</vt:lpstr>
      <vt:lpstr>PharmGKB GSI Tool</vt:lpstr>
      <vt:lpstr>PharmGKB GSI Results</vt:lpstr>
      <vt:lpstr>PharmGKB GSI Results, cont.</vt:lpstr>
      <vt:lpstr>PharmGKB GSI Results, cont.</vt:lpstr>
      <vt:lpstr>          Summary </vt:lpstr>
      <vt:lpstr>PowerPoint Presentation</vt:lpstr>
    </vt:vector>
  </TitlesOfParts>
  <Company>SJCRH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caudle</dc:creator>
  <cp:lastModifiedBy>Caudle, Kelly</cp:lastModifiedBy>
  <cp:revision>243</cp:revision>
  <cp:lastPrinted>2014-03-19T14:13:52Z</cp:lastPrinted>
  <dcterms:created xsi:type="dcterms:W3CDTF">2012-10-09T16:02:38Z</dcterms:created>
  <dcterms:modified xsi:type="dcterms:W3CDTF">2025-02-05T22:10:48Z</dcterms:modified>
</cp:coreProperties>
</file>